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wmf" ContentType="image/x-wmf"/>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heme/themeOverride1.xml" ContentType="application/vnd.openxmlformats-officedocument.themeOverride+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8.xml" ContentType="application/vnd.openxmlformats-officedocument.presentationml.notesSlide+xml"/>
  <Default Extension="vml" ContentType="application/vnd.openxmlformats-officedocument.vmlDrawing"/>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handoutMasterIdLst>
    <p:handoutMasterId r:id="rId38"/>
  </p:handoutMasterIdLst>
  <p:sldIdLst>
    <p:sldId id="256" r:id="rId2"/>
    <p:sldId id="501" r:id="rId3"/>
    <p:sldId id="508" r:id="rId4"/>
    <p:sldId id="500" r:id="rId5"/>
    <p:sldId id="510" r:id="rId6"/>
    <p:sldId id="512" r:id="rId7"/>
    <p:sldId id="509" r:id="rId8"/>
    <p:sldId id="530" r:id="rId9"/>
    <p:sldId id="543" r:id="rId10"/>
    <p:sldId id="513" r:id="rId11"/>
    <p:sldId id="495" r:id="rId12"/>
    <p:sldId id="514" r:id="rId13"/>
    <p:sldId id="496" r:id="rId14"/>
    <p:sldId id="497" r:id="rId15"/>
    <p:sldId id="515" r:id="rId16"/>
    <p:sldId id="516" r:id="rId17"/>
    <p:sldId id="517" r:id="rId18"/>
    <p:sldId id="518" r:id="rId19"/>
    <p:sldId id="519" r:id="rId20"/>
    <p:sldId id="520" r:id="rId21"/>
    <p:sldId id="521" r:id="rId22"/>
    <p:sldId id="522" r:id="rId23"/>
    <p:sldId id="523" r:id="rId24"/>
    <p:sldId id="524" r:id="rId25"/>
    <p:sldId id="526" r:id="rId26"/>
    <p:sldId id="527" r:id="rId27"/>
    <p:sldId id="529" r:id="rId28"/>
    <p:sldId id="531" r:id="rId29"/>
    <p:sldId id="538" r:id="rId30"/>
    <p:sldId id="539" r:id="rId31"/>
    <p:sldId id="540" r:id="rId32"/>
    <p:sldId id="541" r:id="rId33"/>
    <p:sldId id="542" r:id="rId34"/>
    <p:sldId id="532" r:id="rId35"/>
    <p:sldId id="393"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folHlink"/>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0099"/>
    <a:srgbClr val="C81A08"/>
    <a:srgbClr val="22304B"/>
    <a:srgbClr val="0E2245"/>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8897" autoAdjust="0"/>
    <p:restoredTop sz="86858" autoAdjust="0"/>
  </p:normalViewPr>
  <p:slideViewPr>
    <p:cSldViewPr snapToObjects="1">
      <p:cViewPr varScale="1">
        <p:scale>
          <a:sx n="61" d="100"/>
          <a:sy n="61" d="100"/>
        </p:scale>
        <p:origin x="-1488" y="-78"/>
      </p:cViewPr>
      <p:guideLst>
        <p:guide orient="horz" pos="2160"/>
        <p:guide pos="2880"/>
      </p:guideLst>
    </p:cSldViewPr>
  </p:slideViewPr>
  <p:outlineViewPr>
    <p:cViewPr>
      <p:scale>
        <a:sx n="33" d="100"/>
        <a:sy n="33" d="100"/>
      </p:scale>
      <p:origin x="0" y="-11914"/>
    </p:cViewPr>
  </p:outlineViewPr>
  <p:notesTextViewPr>
    <p:cViewPr>
      <p:scale>
        <a:sx n="1" d="1"/>
        <a:sy n="1" d="1"/>
      </p:scale>
      <p:origin x="0" y="0"/>
    </p:cViewPr>
  </p:notesTextViewPr>
  <p:sorterViewPr>
    <p:cViewPr>
      <p:scale>
        <a:sx n="200" d="100"/>
        <a:sy n="200" d="100"/>
      </p:scale>
      <p:origin x="0" y="0"/>
    </p:cViewPr>
  </p:sorterViewPr>
  <p:notesViewPr>
    <p:cSldViewPr snapToObjects="1">
      <p:cViewPr varScale="1">
        <p:scale>
          <a:sx n="53" d="100"/>
          <a:sy n="53" d="100"/>
        </p:scale>
        <p:origin x="-2952" y="-102"/>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2.vml.rels><?xml version="1.0" encoding="UTF-8" standalone="yes"?>
<Relationships xmlns="http://schemas.openxmlformats.org/package/2006/relationships"><Relationship Id="rId8" Type="http://schemas.openxmlformats.org/officeDocument/2006/relationships/image" Target="../media/image21.wmf"/><Relationship Id="rId3" Type="http://schemas.openxmlformats.org/officeDocument/2006/relationships/image" Target="../media/image16.wmf"/><Relationship Id="rId7" Type="http://schemas.openxmlformats.org/officeDocument/2006/relationships/image" Target="../media/image20.wmf"/><Relationship Id="rId12" Type="http://schemas.openxmlformats.org/officeDocument/2006/relationships/image" Target="../media/image25.wmf"/><Relationship Id="rId2" Type="http://schemas.openxmlformats.org/officeDocument/2006/relationships/image" Target="../media/image15.wmf"/><Relationship Id="rId1" Type="http://schemas.openxmlformats.org/officeDocument/2006/relationships/image" Target="../media/image14.wmf"/><Relationship Id="rId6" Type="http://schemas.openxmlformats.org/officeDocument/2006/relationships/image" Target="../media/image19.wmf"/><Relationship Id="rId11" Type="http://schemas.openxmlformats.org/officeDocument/2006/relationships/image" Target="../media/image24.wmf"/><Relationship Id="rId5" Type="http://schemas.openxmlformats.org/officeDocument/2006/relationships/image" Target="../media/image18.wmf"/><Relationship Id="rId10" Type="http://schemas.openxmlformats.org/officeDocument/2006/relationships/image" Target="../media/image23.wmf"/><Relationship Id="rId4" Type="http://schemas.openxmlformats.org/officeDocument/2006/relationships/image" Target="../media/image17.wmf"/><Relationship Id="rId9" Type="http://schemas.openxmlformats.org/officeDocument/2006/relationships/image" Target="../media/image2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8.wmf"/><Relationship Id="rId7" Type="http://schemas.openxmlformats.org/officeDocument/2006/relationships/image" Target="../media/image32.wmf"/><Relationship Id="rId2" Type="http://schemas.openxmlformats.org/officeDocument/2006/relationships/image" Target="../media/image27.wmf"/><Relationship Id="rId1" Type="http://schemas.openxmlformats.org/officeDocument/2006/relationships/image" Target="../media/image26.wmf"/><Relationship Id="rId6" Type="http://schemas.openxmlformats.org/officeDocument/2006/relationships/image" Target="../media/image31.wmf"/><Relationship Id="rId5" Type="http://schemas.openxmlformats.org/officeDocument/2006/relationships/image" Target="../media/image30.wmf"/><Relationship Id="rId4" Type="http://schemas.openxmlformats.org/officeDocument/2006/relationships/image" Target="../media/image29.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45.wmf"/><Relationship Id="rId2" Type="http://schemas.openxmlformats.org/officeDocument/2006/relationships/image" Target="../media/image44.wmf"/><Relationship Id="rId1" Type="http://schemas.openxmlformats.org/officeDocument/2006/relationships/image" Target="../media/image43.w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image" Target="../media/image46.wmf"/><Relationship Id="rId1" Type="http://schemas.openxmlformats.org/officeDocument/2006/relationships/image" Target="../media/image45.wmf"/><Relationship Id="rId4" Type="http://schemas.openxmlformats.org/officeDocument/2006/relationships/image" Target="../media/image48.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4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74E8D7F-A68F-427B-BCB9-CAD1919CC2D1}" type="datetimeFigureOut">
              <a:rPr lang="zh-CN" altLang="en-US" smtClean="0"/>
              <a:pPr/>
              <a:t>2015/5/19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altLang="zh-CN" smtClean="0"/>
              <a:t>3/23/2015</a:t>
            </a: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7A93336-D05C-4F21-8A0D-754D64843750}" type="slidenum">
              <a:rPr lang="zh-CN" altLang="en-US" smtClean="0"/>
              <a:pPr/>
              <a:t>‹#›</a:t>
            </a:fld>
            <a:endParaRPr lang="zh-CN" altLang="en-US"/>
          </a:p>
        </p:txBody>
      </p:sp>
    </p:spTree>
    <p:extLst>
      <p:ext uri="{BB962C8B-B14F-4D97-AF65-F5344CB8AC3E}">
        <p14:creationId xmlns:p14="http://schemas.microsoft.com/office/powerpoint/2010/main" xmlns="" val="2811008533"/>
      </p:ext>
    </p:extLst>
  </p:cSld>
  <p:clrMap bg1="lt1" tx1="dk1" bg2="lt2" tx2="dk2" accent1="accent1" accent2="accent2" accent3="accent3" accent4="accent4" accent5="accent5" accent6="accent6" hlink="hlink" folHlink="folHlink"/>
  <p:hf hdr="0"/>
</p:handoutMaster>
</file>

<file path=ppt/media/image1.jpeg>
</file>

<file path=ppt/media/image10.png>
</file>

<file path=ppt/media/image11.png>
</file>

<file path=ppt/media/image12.png>
</file>

<file path=ppt/media/image13.wmf>
</file>

<file path=ppt/media/image14.wmf>
</file>

<file path=ppt/media/image15.wmf>
</file>

<file path=ppt/media/image16.wmf>
</file>

<file path=ppt/media/image17.wmf>
</file>

<file path=ppt/media/image18.wmf>
</file>

<file path=ppt/media/image19.wmf>
</file>

<file path=ppt/media/image2.jpe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jpeg>
</file>

<file path=ppt/media/image30.wmf>
</file>

<file path=ppt/media/image31.wmf>
</file>

<file path=ppt/media/image32.wmf>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wmf>
</file>

<file path=ppt/media/image44.wmf>
</file>

<file path=ppt/media/image45.wmf>
</file>

<file path=ppt/media/image46.wmf>
</file>

<file path=ppt/media/image47.wmf>
</file>

<file path=ppt/media/image48.wmf>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EE64E-9A2D-4D02-BD46-DFCFC74B5EE4}" type="datetimeFigureOut">
              <a:rPr lang="en-US" smtClean="0"/>
              <a:pPr/>
              <a:t>5/19/2015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3/23/2015</a:t>
            </a: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D3604F-F5C7-412C-AE28-FF961BD94C8A}" type="slidenum">
              <a:rPr lang="en-US" smtClean="0"/>
              <a:pPr/>
              <a:t>‹#›</a:t>
            </a:fld>
            <a:endParaRPr lang="en-US"/>
          </a:p>
        </p:txBody>
      </p:sp>
    </p:spTree>
    <p:extLst>
      <p:ext uri="{BB962C8B-B14F-4D97-AF65-F5344CB8AC3E}">
        <p14:creationId xmlns:p14="http://schemas.microsoft.com/office/powerpoint/2010/main" xmlns="" val="1998191835"/>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8ED3604F-F5C7-412C-AE28-FF961BD94C8A}" type="slidenum">
              <a:rPr lang="en-US" smtClean="0"/>
              <a:pPr/>
              <a:t>1</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10</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kern="1200" baseline="0" dirty="0" smtClean="0">
                <a:solidFill>
                  <a:schemeClr val="tx1"/>
                </a:solidFill>
                <a:latin typeface="+mn-lt"/>
                <a:ea typeface="+mn-ea"/>
                <a:cs typeface="+mn-cs"/>
              </a:rPr>
              <a:t>SLIC </a:t>
            </a:r>
            <a:r>
              <a:rPr lang="zh-CN" altLang="en-US" sz="1200" kern="1200" baseline="0" dirty="0" smtClean="0">
                <a:solidFill>
                  <a:schemeClr val="tx1"/>
                </a:solidFill>
                <a:latin typeface="+mn-lt"/>
                <a:ea typeface="+mn-ea"/>
                <a:cs typeface="+mn-cs"/>
              </a:rPr>
              <a:t>是</a:t>
            </a:r>
            <a:r>
              <a:rPr lang="en-US" altLang="zh-CN" sz="1100" kern="1200" baseline="0" dirty="0" smtClean="0">
                <a:solidFill>
                  <a:schemeClr val="tx1"/>
                </a:solidFill>
                <a:latin typeface="+mn-lt"/>
                <a:ea typeface="+mn-ea"/>
                <a:cs typeface="+mn-cs"/>
              </a:rPr>
              <a:t>Simple Linear Iterative Clustering </a:t>
            </a:r>
            <a:r>
              <a:rPr lang="zh-CN" altLang="en-US" sz="1100" kern="1200" baseline="0" dirty="0" smtClean="0">
                <a:solidFill>
                  <a:schemeClr val="tx1"/>
                </a:solidFill>
                <a:latin typeface="+mn-lt"/>
                <a:ea typeface="+mn-ea"/>
                <a:cs typeface="+mn-cs"/>
              </a:rPr>
              <a:t>的缩写，最早由</a:t>
            </a:r>
            <a:r>
              <a:rPr lang="en-US" altLang="zh-CN" sz="1100" kern="1200" baseline="0" dirty="0" err="1" smtClean="0">
                <a:solidFill>
                  <a:schemeClr val="tx1"/>
                </a:solidFill>
                <a:latin typeface="+mn-lt"/>
                <a:ea typeface="+mn-ea"/>
                <a:cs typeface="+mn-cs"/>
              </a:rPr>
              <a:t>Achanta</a:t>
            </a:r>
            <a:r>
              <a:rPr lang="en-US" altLang="zh-CN" sz="1100" kern="1200" baseline="0" dirty="0" smtClean="0">
                <a:solidFill>
                  <a:schemeClr val="tx1"/>
                </a:solidFill>
                <a:latin typeface="+mn-lt"/>
                <a:ea typeface="+mn-ea"/>
                <a:cs typeface="+mn-cs"/>
              </a:rPr>
              <a:t> [3] </a:t>
            </a:r>
            <a:r>
              <a:rPr lang="zh-CN" altLang="en-US" sz="1100" kern="1200" baseline="0" dirty="0" smtClean="0">
                <a:solidFill>
                  <a:schemeClr val="tx1"/>
                </a:solidFill>
                <a:latin typeface="+mn-lt"/>
                <a:ea typeface="+mn-ea"/>
                <a:cs typeface="+mn-cs"/>
              </a:rPr>
              <a:t>于</a:t>
            </a:r>
            <a:r>
              <a:rPr lang="en-US" altLang="zh-CN" sz="1100" kern="1200" baseline="0" dirty="0" smtClean="0">
                <a:solidFill>
                  <a:schemeClr val="tx1"/>
                </a:solidFill>
                <a:latin typeface="+mn-lt"/>
                <a:ea typeface="+mn-ea"/>
                <a:cs typeface="+mn-cs"/>
              </a:rPr>
              <a:t>2010 </a:t>
            </a:r>
            <a:r>
              <a:rPr lang="zh-CN" altLang="en-US" sz="1100" kern="1200" baseline="0" dirty="0" smtClean="0">
                <a:solidFill>
                  <a:schemeClr val="tx1"/>
                </a:solidFill>
                <a:latin typeface="+mn-lt"/>
                <a:ea typeface="+mn-ea"/>
                <a:cs typeface="+mn-cs"/>
              </a:rPr>
              <a:t>年</a:t>
            </a:r>
            <a:r>
              <a:rPr lang="en-US" altLang="zh-CN" sz="1100" kern="1200" baseline="0" dirty="0" smtClean="0">
                <a:solidFill>
                  <a:schemeClr val="tx1"/>
                </a:solidFill>
                <a:latin typeface="+mn-lt"/>
                <a:ea typeface="+mn-ea"/>
                <a:cs typeface="+mn-cs"/>
              </a:rPr>
              <a:t>6 </a:t>
            </a:r>
            <a:r>
              <a:rPr lang="zh-CN" altLang="en-US" sz="1100" kern="1200" baseline="0" dirty="0" smtClean="0">
                <a:solidFill>
                  <a:schemeClr val="tx1"/>
                </a:solidFill>
                <a:latin typeface="+mn-lt"/>
                <a:ea typeface="+mn-ea"/>
                <a:cs typeface="+mn-cs"/>
              </a:rPr>
              <a:t>月在洛桑联邦理工学院的一次技术报告中提出。</a:t>
            </a:r>
            <a:r>
              <a:rPr lang="en-US" altLang="zh-CN" sz="1100" kern="1200" baseline="0" dirty="0" smtClean="0">
                <a:solidFill>
                  <a:schemeClr val="tx1"/>
                </a:solidFill>
                <a:latin typeface="+mn-lt"/>
                <a:ea typeface="+mn-ea"/>
                <a:cs typeface="+mn-cs"/>
              </a:rPr>
              <a:t>2012 </a:t>
            </a:r>
            <a:r>
              <a:rPr lang="zh-CN" altLang="en-US" sz="1100" kern="1200" baseline="0" dirty="0" smtClean="0">
                <a:solidFill>
                  <a:schemeClr val="tx1"/>
                </a:solidFill>
                <a:latin typeface="+mn-lt"/>
                <a:ea typeface="+mn-ea"/>
                <a:cs typeface="+mn-cs"/>
              </a:rPr>
              <a:t>年经整理、完善后发表在</a:t>
            </a:r>
            <a:r>
              <a:rPr lang="en-US" altLang="zh-CN" sz="1100" kern="1200" baseline="0" dirty="0" smtClean="0">
                <a:solidFill>
                  <a:schemeClr val="tx1"/>
                </a:solidFill>
                <a:latin typeface="+mn-lt"/>
                <a:ea typeface="+mn-ea"/>
                <a:cs typeface="+mn-cs"/>
              </a:rPr>
              <a:t>TPAMI </a:t>
            </a:r>
            <a:r>
              <a:rPr lang="zh-CN" altLang="en-US" sz="1100" kern="1200" baseline="0" dirty="0" smtClean="0">
                <a:solidFill>
                  <a:schemeClr val="tx1"/>
                </a:solidFill>
                <a:latin typeface="+mn-lt"/>
                <a:ea typeface="+mn-ea"/>
                <a:cs typeface="+mn-cs"/>
              </a:rPr>
              <a:t>上</a:t>
            </a:r>
            <a:r>
              <a:rPr lang="en-US" altLang="zh-CN" sz="1100" kern="1200" baseline="0" dirty="0" smtClean="0">
                <a:solidFill>
                  <a:schemeClr val="tx1"/>
                </a:solidFill>
                <a:latin typeface="+mn-lt"/>
                <a:ea typeface="+mn-ea"/>
                <a:cs typeface="+mn-cs"/>
              </a:rPr>
              <a:t>[4]</a:t>
            </a:r>
            <a:r>
              <a:rPr lang="zh-CN" altLang="en-US" sz="1100" kern="1200" baseline="0" dirty="0" smtClean="0">
                <a:solidFill>
                  <a:schemeClr val="tx1"/>
                </a:solidFill>
                <a:latin typeface="+mn-lt"/>
                <a:ea typeface="+mn-ea"/>
                <a:cs typeface="+mn-cs"/>
              </a:rPr>
              <a:t>。其中“</a:t>
            </a:r>
            <a:r>
              <a:rPr lang="en-US" altLang="zh-CN" sz="1100" kern="1200" baseline="0" dirty="0" smtClean="0">
                <a:solidFill>
                  <a:schemeClr val="tx1"/>
                </a:solidFill>
                <a:latin typeface="+mn-lt"/>
                <a:ea typeface="+mn-ea"/>
                <a:cs typeface="+mn-cs"/>
              </a:rPr>
              <a:t>Linear</a:t>
            </a:r>
            <a:r>
              <a:rPr lang="zh-CN" altLang="en-US" sz="1100" kern="1200" baseline="0" dirty="0" smtClean="0">
                <a:solidFill>
                  <a:schemeClr val="tx1"/>
                </a:solidFill>
                <a:latin typeface="+mn-lt"/>
                <a:ea typeface="+mn-ea"/>
                <a:cs typeface="+mn-cs"/>
              </a:rPr>
              <a:t>”体现在算法复杂度</a:t>
            </a:r>
            <a:r>
              <a:rPr lang="en-US" altLang="zh-CN" sz="1100" kern="1200" baseline="0" dirty="0" smtClean="0">
                <a:solidFill>
                  <a:schemeClr val="tx1"/>
                </a:solidFill>
                <a:latin typeface="+mn-lt"/>
                <a:ea typeface="+mn-ea"/>
                <a:cs typeface="+mn-cs"/>
              </a:rPr>
              <a:t>O(N) </a:t>
            </a:r>
            <a:r>
              <a:rPr lang="zh-CN" altLang="en-US" sz="1100" kern="1200" baseline="0" dirty="0" smtClean="0">
                <a:solidFill>
                  <a:schemeClr val="tx1"/>
                </a:solidFill>
                <a:latin typeface="+mn-lt"/>
                <a:ea typeface="+mn-ea"/>
                <a:cs typeface="+mn-cs"/>
              </a:rPr>
              <a:t>与图像中像素个数</a:t>
            </a:r>
            <a:r>
              <a:rPr lang="en-US" altLang="zh-CN" sz="1100" kern="1200" baseline="0" dirty="0" smtClean="0">
                <a:solidFill>
                  <a:schemeClr val="tx1"/>
                </a:solidFill>
                <a:latin typeface="+mn-lt"/>
                <a:ea typeface="+mn-ea"/>
                <a:cs typeface="+mn-cs"/>
              </a:rPr>
              <a:t>N </a:t>
            </a:r>
            <a:r>
              <a:rPr lang="zh-CN" altLang="en-US" sz="1100" kern="1200" baseline="0" dirty="0" smtClean="0">
                <a:solidFill>
                  <a:schemeClr val="tx1"/>
                </a:solidFill>
                <a:latin typeface="+mn-lt"/>
                <a:ea typeface="+mn-ea"/>
                <a:cs typeface="+mn-cs"/>
              </a:rPr>
              <a:t>是线性关系，“</a:t>
            </a:r>
            <a:r>
              <a:rPr lang="en-US" altLang="zh-CN" sz="1100" kern="1200" baseline="0" dirty="0" smtClean="0">
                <a:solidFill>
                  <a:schemeClr val="tx1"/>
                </a:solidFill>
                <a:latin typeface="+mn-lt"/>
                <a:ea typeface="+mn-ea"/>
                <a:cs typeface="+mn-cs"/>
              </a:rPr>
              <a:t>Clustering” </a:t>
            </a:r>
            <a:r>
              <a:rPr lang="zh-CN" altLang="en-US" sz="1100" kern="1200" baseline="0" dirty="0" smtClean="0">
                <a:solidFill>
                  <a:schemeClr val="tx1"/>
                </a:solidFill>
                <a:latin typeface="+mn-lt"/>
                <a:ea typeface="+mn-ea"/>
                <a:cs typeface="+mn-cs"/>
              </a:rPr>
              <a:t>是采用</a:t>
            </a:r>
            <a:r>
              <a:rPr lang="en-US" altLang="zh-CN" sz="1100" kern="1200" baseline="0" dirty="0" smtClean="0">
                <a:solidFill>
                  <a:schemeClr val="tx1"/>
                </a:solidFill>
                <a:latin typeface="+mn-lt"/>
                <a:ea typeface="+mn-ea"/>
                <a:cs typeface="+mn-cs"/>
              </a:rPr>
              <a:t>k-</a:t>
            </a:r>
            <a:r>
              <a:rPr lang="zh-CN" altLang="en-US" sz="1100" kern="1200" baseline="0" dirty="0" smtClean="0">
                <a:solidFill>
                  <a:schemeClr val="tx1"/>
                </a:solidFill>
                <a:latin typeface="+mn-lt"/>
                <a:ea typeface="+mn-ea"/>
                <a:cs typeface="+mn-cs"/>
              </a:rPr>
              <a:t>均值聚类。</a:t>
            </a:r>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baseline="0" dirty="0" smtClean="0">
                <a:solidFill>
                  <a:schemeClr val="tx1"/>
                </a:solidFill>
                <a:latin typeface="+mn-lt"/>
                <a:ea typeface="+mn-ea"/>
                <a:cs typeface="+mn-cs"/>
              </a:rPr>
              <a:t>SLIC </a:t>
            </a:r>
            <a:r>
              <a:rPr lang="zh-CN" altLang="en-US" sz="1200" kern="1200" baseline="0" dirty="0" smtClean="0">
                <a:solidFill>
                  <a:schemeClr val="tx1"/>
                </a:solidFill>
                <a:latin typeface="+mn-lt"/>
                <a:ea typeface="+mn-ea"/>
                <a:cs typeface="+mn-cs"/>
              </a:rPr>
              <a:t>是一种使用简单和易于理解的方法，是对传统的</a:t>
            </a:r>
            <a:r>
              <a:rPr lang="en-US" altLang="zh-CN" sz="1200" kern="1200" baseline="0" dirty="0" smtClean="0">
                <a:solidFill>
                  <a:schemeClr val="tx1"/>
                </a:solidFill>
                <a:latin typeface="+mn-lt"/>
                <a:ea typeface="+mn-ea"/>
                <a:cs typeface="+mn-cs"/>
              </a:rPr>
              <a:t>k-</a:t>
            </a:r>
            <a:r>
              <a:rPr lang="zh-CN" altLang="en-US" sz="1200" kern="1200" baseline="0" dirty="0" smtClean="0">
                <a:solidFill>
                  <a:schemeClr val="tx1"/>
                </a:solidFill>
                <a:latin typeface="+mn-lt"/>
                <a:ea typeface="+mn-ea"/>
                <a:cs typeface="+mn-cs"/>
              </a:rPr>
              <a:t>均值超像素分割方法的改进。</a:t>
            </a:r>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17</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18</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kern="1200" dirty="0" smtClean="0">
                <a:solidFill>
                  <a:schemeClr val="tx1"/>
                </a:solidFill>
                <a:latin typeface="+mn-lt"/>
                <a:ea typeface="+mn-ea"/>
                <a:cs typeface="+mn-cs"/>
              </a:rPr>
              <a:t>色阶表示的是图像亮度强弱的数值。</a:t>
            </a:r>
            <a:endParaRPr lang="en-US" alt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ED3604F-F5C7-412C-AE28-FF961BD94C8A}" type="slidenum">
              <a:rPr lang="en-US" smtClean="0"/>
              <a:pPr/>
              <a:t>19</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2</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20</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21</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sz="1200" kern="1200" baseline="0" dirty="0">
              <a:solidFill>
                <a:schemeClr val="tx1"/>
              </a:solidFill>
              <a:latin typeface="+mn-lt"/>
              <a:ea typeface="+mn-ea"/>
              <a:cs typeface="+mn-cs"/>
            </a:endParaRPr>
          </a:p>
        </p:txBody>
      </p:sp>
      <p:sp>
        <p:nvSpPr>
          <p:cNvPr id="4" name="日期占位符 3"/>
          <p:cNvSpPr>
            <a:spLocks noGrp="1"/>
          </p:cNvSpPr>
          <p:nvPr>
            <p:ph type="dt" idx="10"/>
          </p:nvPr>
        </p:nvSpPr>
        <p:spPr/>
        <p:txBody>
          <a:bodyPr/>
          <a:lstStyle/>
          <a:p>
            <a:fld id="{0AEEE64E-9A2D-4D02-BD46-DFCFC74B5EE4}" type="datetimeFigureOut">
              <a:rPr lang="en-US" smtClean="0"/>
              <a:pPr/>
              <a:t>5/19/2015</a:t>
            </a:fld>
            <a:endParaRPr lang="en-US"/>
          </a:p>
        </p:txBody>
      </p:sp>
      <p:sp>
        <p:nvSpPr>
          <p:cNvPr id="5" name="页脚占位符 4"/>
          <p:cNvSpPr>
            <a:spLocks noGrp="1"/>
          </p:cNvSpPr>
          <p:nvPr>
            <p:ph type="ftr" sz="quarter" idx="11"/>
          </p:nvPr>
        </p:nvSpPr>
        <p:spPr/>
        <p:txBody>
          <a:bodyPr/>
          <a:lstStyle/>
          <a:p>
            <a:r>
              <a:rPr lang="en-US" smtClean="0"/>
              <a:t>3/23/2015</a:t>
            </a:r>
            <a:endParaRPr lang="en-US"/>
          </a:p>
        </p:txBody>
      </p:sp>
      <p:sp>
        <p:nvSpPr>
          <p:cNvPr id="6" name="灯片编号占位符 5"/>
          <p:cNvSpPr>
            <a:spLocks noGrp="1"/>
          </p:cNvSpPr>
          <p:nvPr>
            <p:ph type="sldNum" sz="quarter" idx="12"/>
          </p:nvPr>
        </p:nvSpPr>
        <p:spPr/>
        <p:txBody>
          <a:bodyPr/>
          <a:lstStyle/>
          <a:p>
            <a:fld id="{8ED3604F-F5C7-412C-AE28-FF961BD94C8A}" type="slidenum">
              <a:rPr lang="en-US" smtClean="0"/>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28</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29</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30</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31</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32</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33</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34</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4</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5</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6</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7</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baseline="0" dirty="0" smtClean="0">
                <a:solidFill>
                  <a:schemeClr val="tx1"/>
                </a:solidFill>
                <a:latin typeface="+mn-lt"/>
                <a:ea typeface="+mn-ea"/>
                <a:cs typeface="+mn-cs"/>
              </a:rPr>
              <a:t>2009 </a:t>
            </a:r>
            <a:r>
              <a:rPr lang="zh-CN" altLang="en-US" sz="1200" kern="1200" baseline="0" dirty="0" smtClean="0">
                <a:solidFill>
                  <a:schemeClr val="tx1"/>
                </a:solidFill>
                <a:latin typeface="+mn-lt"/>
                <a:ea typeface="+mn-ea"/>
                <a:cs typeface="+mn-cs"/>
              </a:rPr>
              <a:t>年</a:t>
            </a:r>
            <a:r>
              <a:rPr lang="en-US" altLang="zh-CN" sz="1200" kern="1200" baseline="0" dirty="0" err="1" smtClean="0">
                <a:solidFill>
                  <a:schemeClr val="tx1"/>
                </a:solidFill>
                <a:latin typeface="+mn-lt"/>
                <a:ea typeface="+mn-ea"/>
                <a:cs typeface="+mn-cs"/>
              </a:rPr>
              <a:t>Levinshtein</a:t>
            </a:r>
            <a:r>
              <a:rPr lang="zh-CN" altLang="en-US" sz="1200" kern="1200" baseline="0" dirty="0" smtClean="0">
                <a:solidFill>
                  <a:schemeClr val="tx1"/>
                </a:solidFill>
                <a:latin typeface="+mn-lt"/>
                <a:ea typeface="+mn-ea"/>
                <a:cs typeface="+mn-cs"/>
              </a:rPr>
              <a:t>等人采用了一种基于几何流的水平集方法，能快速地产生超像素。该方法来源于早期计算机视觉领域中的曲线演化技术。通过膨胀初始化种子点， 并结合曲率演化模型和背景区域的骨架化过程， 将图像分割为网格状的超像素。</a:t>
            </a:r>
            <a:endParaRPr lang="en-US" altLang="zh-CN" sz="1200" kern="1200" baseline="0" dirty="0" smtClean="0">
              <a:solidFill>
                <a:schemeClr val="tx1"/>
              </a:solidFill>
              <a:latin typeface="+mn-lt"/>
              <a:ea typeface="+mn-ea"/>
              <a:cs typeface="+mn-cs"/>
            </a:endParaRPr>
          </a:p>
          <a:p>
            <a:r>
              <a:rPr lang="en-US" altLang="zh-CN" sz="1200" kern="1200" baseline="0" dirty="0" smtClean="0">
                <a:solidFill>
                  <a:schemeClr val="tx1"/>
                </a:solidFill>
                <a:latin typeface="+mn-lt"/>
                <a:ea typeface="+mn-ea"/>
                <a:cs typeface="+mn-cs"/>
              </a:rPr>
              <a:t>SLIC </a:t>
            </a:r>
            <a:r>
              <a:rPr lang="zh-CN" altLang="en-US" sz="1200" kern="1200" baseline="0" dirty="0" smtClean="0">
                <a:solidFill>
                  <a:schemeClr val="tx1"/>
                </a:solidFill>
                <a:latin typeface="+mn-lt"/>
                <a:ea typeface="+mn-ea"/>
                <a:cs typeface="+mn-cs"/>
              </a:rPr>
              <a:t>是</a:t>
            </a:r>
            <a:r>
              <a:rPr lang="en-US" altLang="zh-CN" sz="1200" kern="1200" baseline="0" dirty="0" smtClean="0">
                <a:solidFill>
                  <a:schemeClr val="tx1"/>
                </a:solidFill>
                <a:latin typeface="+mn-lt"/>
                <a:ea typeface="+mn-ea"/>
                <a:cs typeface="+mn-cs"/>
              </a:rPr>
              <a:t>Simple Linear Iterative Clustering</a:t>
            </a:r>
            <a:r>
              <a:rPr lang="zh-CN" altLang="en-US" sz="1200" kern="1200" baseline="0" dirty="0" smtClean="0">
                <a:solidFill>
                  <a:schemeClr val="tx1"/>
                </a:solidFill>
                <a:latin typeface="+mn-lt"/>
                <a:ea typeface="+mn-ea"/>
                <a:cs typeface="+mn-cs"/>
              </a:rPr>
              <a:t>的缩写，最早由</a:t>
            </a:r>
            <a:r>
              <a:rPr lang="en-US" altLang="zh-CN" sz="1200" kern="1200" baseline="0" dirty="0" err="1" smtClean="0">
                <a:solidFill>
                  <a:schemeClr val="tx1"/>
                </a:solidFill>
                <a:latin typeface="+mn-lt"/>
                <a:ea typeface="+mn-ea"/>
                <a:cs typeface="+mn-cs"/>
              </a:rPr>
              <a:t>Achanta</a:t>
            </a:r>
            <a:r>
              <a:rPr lang="zh-CN" altLang="en-US" sz="1200" kern="1200" baseline="0" dirty="0" smtClean="0">
                <a:solidFill>
                  <a:schemeClr val="tx1"/>
                </a:solidFill>
                <a:latin typeface="+mn-lt"/>
                <a:ea typeface="+mn-ea"/>
                <a:cs typeface="+mn-cs"/>
              </a:rPr>
              <a:t>于</a:t>
            </a:r>
            <a:r>
              <a:rPr lang="en-US" altLang="zh-CN" sz="1200" kern="1200" baseline="0" dirty="0" smtClean="0">
                <a:solidFill>
                  <a:schemeClr val="tx1"/>
                </a:solidFill>
                <a:latin typeface="+mn-lt"/>
                <a:ea typeface="+mn-ea"/>
                <a:cs typeface="+mn-cs"/>
              </a:rPr>
              <a:t>2010 </a:t>
            </a:r>
            <a:r>
              <a:rPr lang="zh-CN" altLang="en-US" sz="1200" kern="1200" baseline="0" dirty="0" smtClean="0">
                <a:solidFill>
                  <a:schemeClr val="tx1"/>
                </a:solidFill>
                <a:latin typeface="+mn-lt"/>
                <a:ea typeface="+mn-ea"/>
                <a:cs typeface="+mn-cs"/>
              </a:rPr>
              <a:t>年</a:t>
            </a:r>
            <a:r>
              <a:rPr lang="en-US" altLang="zh-CN" sz="1200" kern="1200" baseline="0" dirty="0" smtClean="0">
                <a:solidFill>
                  <a:schemeClr val="tx1"/>
                </a:solidFill>
                <a:latin typeface="+mn-lt"/>
                <a:ea typeface="+mn-ea"/>
                <a:cs typeface="+mn-cs"/>
              </a:rPr>
              <a:t>6 </a:t>
            </a:r>
            <a:r>
              <a:rPr lang="zh-CN" altLang="en-US" sz="1200" kern="1200" baseline="0" dirty="0" smtClean="0">
                <a:solidFill>
                  <a:schemeClr val="tx1"/>
                </a:solidFill>
                <a:latin typeface="+mn-lt"/>
                <a:ea typeface="+mn-ea"/>
                <a:cs typeface="+mn-cs"/>
              </a:rPr>
              <a:t>月在洛桑联邦理工学院的一次技术报告中提出。</a:t>
            </a:r>
            <a:r>
              <a:rPr lang="en-US" altLang="zh-CN" sz="1200" kern="1200" baseline="0" dirty="0" smtClean="0">
                <a:solidFill>
                  <a:schemeClr val="tx1"/>
                </a:solidFill>
                <a:latin typeface="+mn-lt"/>
                <a:ea typeface="+mn-ea"/>
                <a:cs typeface="+mn-cs"/>
              </a:rPr>
              <a:t>2012</a:t>
            </a:r>
            <a:r>
              <a:rPr lang="zh-CN" altLang="en-US" sz="1200" kern="1200" baseline="0" dirty="0" smtClean="0">
                <a:solidFill>
                  <a:schemeClr val="tx1"/>
                </a:solidFill>
                <a:latin typeface="+mn-lt"/>
                <a:ea typeface="+mn-ea"/>
                <a:cs typeface="+mn-cs"/>
              </a:rPr>
              <a:t>年经整理、完善后发表在</a:t>
            </a:r>
            <a:r>
              <a:rPr lang="en-US" altLang="zh-CN" sz="1200" kern="1200" baseline="0" dirty="0" smtClean="0">
                <a:solidFill>
                  <a:schemeClr val="tx1"/>
                </a:solidFill>
                <a:latin typeface="+mn-lt"/>
                <a:ea typeface="+mn-ea"/>
                <a:cs typeface="+mn-cs"/>
              </a:rPr>
              <a:t>TPAMI</a:t>
            </a:r>
            <a:r>
              <a:rPr lang="zh-CN" altLang="en-US" sz="1200" kern="1200" baseline="0" dirty="0" smtClean="0">
                <a:solidFill>
                  <a:schemeClr val="tx1"/>
                </a:solidFill>
                <a:latin typeface="+mn-lt"/>
                <a:ea typeface="+mn-ea"/>
                <a:cs typeface="+mn-cs"/>
              </a:rPr>
              <a:t>上。</a:t>
            </a:r>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8</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D3604F-F5C7-412C-AE28-FF961BD94C8A}" type="slidenum">
              <a:rPr lang="en-US" smtClean="0"/>
              <a:pPr/>
              <a:t>9</a:t>
            </a:fld>
            <a:endParaRPr lang="en-US"/>
          </a:p>
        </p:txBody>
      </p:sp>
      <p:sp>
        <p:nvSpPr>
          <p:cNvPr id="5" name="日期占位符 4"/>
          <p:cNvSpPr>
            <a:spLocks noGrp="1"/>
          </p:cNvSpPr>
          <p:nvPr>
            <p:ph type="dt" idx="11"/>
          </p:nvPr>
        </p:nvSpPr>
        <p:spPr/>
        <p:txBody>
          <a:bodyPr/>
          <a:lstStyle/>
          <a:p>
            <a:fld id="{0AEEE64E-9A2D-4D02-BD46-DFCFC74B5EE4}" type="datetimeFigureOut">
              <a:rPr lang="en-US" smtClean="0"/>
              <a:pPr/>
              <a:t>5/19/2015</a:t>
            </a:fld>
            <a:endParaRPr lang="en-US"/>
          </a:p>
        </p:txBody>
      </p:sp>
      <p:sp>
        <p:nvSpPr>
          <p:cNvPr id="6" name="页脚占位符 5"/>
          <p:cNvSpPr>
            <a:spLocks noGrp="1"/>
          </p:cNvSpPr>
          <p:nvPr>
            <p:ph type="ftr" sz="quarter" idx="12"/>
          </p:nvPr>
        </p:nvSpPr>
        <p:spPr/>
        <p:txBody>
          <a:bodyPr/>
          <a:lstStyle/>
          <a:p>
            <a:r>
              <a:rPr lang="en-US" smtClean="0"/>
              <a:t>3/23/2015</a:t>
            </a:r>
            <a:endParaRPr lang="en-US"/>
          </a:p>
        </p:txBody>
      </p:sp>
    </p:spTree>
    <p:extLst>
      <p:ext uri="{BB962C8B-B14F-4D97-AF65-F5344CB8AC3E}">
        <p14:creationId xmlns:p14="http://schemas.microsoft.com/office/powerpoint/2010/main" xmlns="" val="2521636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1852551"/>
          </a:xfrm>
          <a:solidFill>
            <a:schemeClr val="accent1">
              <a:lumMod val="75000"/>
            </a:schemeClr>
          </a:solidFill>
        </p:spPr>
        <p:txBody>
          <a:bodyPr anchor="ctr"/>
          <a:lstStyle>
            <a:lvl1pPr algn="ctr">
              <a:defRPr sz="6000">
                <a:solidFill>
                  <a:schemeClr val="bg1"/>
                </a:solidFill>
                <a:latin typeface="Arial" panose="020B0604020202020204" pitchFamily="34" charset="0"/>
                <a:cs typeface="Arial" panose="020B0604020202020204"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Tree>
    <p:extLst>
      <p:ext uri="{BB962C8B-B14F-4D97-AF65-F5344CB8AC3E}">
        <p14:creationId xmlns:p14="http://schemas.microsoft.com/office/powerpoint/2010/main" xmlns="" val="4268937994"/>
      </p:ext>
    </p:extLst>
  </p:cSld>
  <p:clrMapOvr>
    <a:masterClrMapping/>
  </p:clrMapOvr>
  <p:transition>
    <p:push dir="r"/>
  </p:transition>
  <p:timing>
    <p:tnLst>
      <p:par>
        <p:cTn id="1" dur="indefinite" restart="never" nodeType="tmRoot"/>
      </p:par>
    </p:tnLst>
  </p:timing>
  <p:hf sldNum="0"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图片 6" descr="untitled.png"/>
          <p:cNvPicPr>
            <a:picLocks noChangeAspect="1"/>
          </p:cNvPicPr>
          <p:nvPr userDrawn="1"/>
        </p:nvPicPr>
        <p:blipFill>
          <a:blip r:embed="rId2" cstate="print"/>
          <a:stretch>
            <a:fillRect/>
          </a:stretch>
        </p:blipFill>
        <p:spPr>
          <a:xfrm>
            <a:off x="8458199" y="8084"/>
            <a:ext cx="685801" cy="683079"/>
          </a:xfrm>
          <a:prstGeom prst="rect">
            <a:avLst/>
          </a:prstGeom>
        </p:spPr>
      </p:pic>
      <p:sp>
        <p:nvSpPr>
          <p:cNvPr id="2" name="Title 1"/>
          <p:cNvSpPr>
            <a:spLocks noGrp="1"/>
          </p:cNvSpPr>
          <p:nvPr>
            <p:ph type="title"/>
          </p:nvPr>
        </p:nvSpPr>
        <p:spPr>
          <a:xfrm>
            <a:off x="0" y="1"/>
            <a:ext cx="8377518" cy="669129"/>
          </a:xfrm>
          <a:solidFill>
            <a:schemeClr val="bg1"/>
          </a:solidFill>
        </p:spPr>
        <p:txBody>
          <a:bodyPr/>
          <a:lstStyle>
            <a:lvl1pPr>
              <a:defRPr b="0">
                <a:solidFill>
                  <a:schemeClr val="tx1"/>
                </a:solidFill>
                <a:latin typeface="Calibri" panose="020F0502020204030204"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295835" y="789710"/>
            <a:ext cx="8516471" cy="538725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Line 1"/>
          <p:cNvSpPr>
            <a:spLocks noChangeShapeType="1"/>
          </p:cNvSpPr>
          <p:nvPr userDrawn="1"/>
        </p:nvSpPr>
        <p:spPr bwMode="auto">
          <a:xfrm>
            <a:off x="0" y="716367"/>
            <a:ext cx="9144000" cy="0"/>
          </a:xfrm>
          <a:prstGeom prst="line">
            <a:avLst/>
          </a:prstGeom>
          <a:ln w="57150">
            <a:headEnd/>
            <a:tailEnd/>
          </a:ln>
        </p:spPr>
        <p:style>
          <a:lnRef idx="3">
            <a:schemeClr val="accent1"/>
          </a:lnRef>
          <a:fillRef idx="0">
            <a:schemeClr val="accent1"/>
          </a:fillRef>
          <a:effectRef idx="2">
            <a:schemeClr val="accent1"/>
          </a:effectRef>
          <a:fontRef idx="minor">
            <a:schemeClr val="tx1"/>
          </a:fontRef>
        </p:style>
        <p:txBody>
          <a:bodyPr/>
          <a:lstStyle/>
          <a:p>
            <a:pPr>
              <a:buFont typeface="Times New Roman" pitchFamily="16" charset="0"/>
              <a:buNone/>
              <a:defRPr/>
            </a:pPr>
            <a:endParaRPr lang="en-GB">
              <a:latin typeface="Arial" charset="0"/>
              <a:ea typeface="SimSun" charset="-122"/>
            </a:endParaRPr>
          </a:p>
        </p:txBody>
      </p:sp>
    </p:spTree>
    <p:extLst>
      <p:ext uri="{BB962C8B-B14F-4D97-AF65-F5344CB8AC3E}">
        <p14:creationId xmlns:p14="http://schemas.microsoft.com/office/powerpoint/2010/main" xmlns="" val="3807766555"/>
      </p:ext>
    </p:extLst>
  </p:cSld>
  <p:clrMapOvr>
    <a:masterClrMapping/>
  </p:clrMapOvr>
  <p:transition>
    <p:push dir="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extBox 9"/>
          <p:cNvSpPr txBox="1"/>
          <p:nvPr userDrawn="1"/>
        </p:nvSpPr>
        <p:spPr>
          <a:xfrm>
            <a:off x="8270709" y="6581001"/>
            <a:ext cx="873291" cy="276999"/>
          </a:xfrm>
          <a:prstGeom prst="rect">
            <a:avLst/>
          </a:prstGeom>
          <a:solidFill>
            <a:srgbClr val="22304B"/>
          </a:solid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ln>
                <a:noFill/>
              </a:ln>
              <a:solidFill>
                <a:schemeClr val="bg1"/>
              </a:solidFill>
            </a:endParaRPr>
          </a:p>
        </p:txBody>
      </p:sp>
      <p:sp>
        <p:nvSpPr>
          <p:cNvPr id="2" name="Title Placeholder 1"/>
          <p:cNvSpPr>
            <a:spLocks noGrp="1"/>
          </p:cNvSpPr>
          <p:nvPr>
            <p:ph type="title"/>
          </p:nvPr>
        </p:nvSpPr>
        <p:spPr>
          <a:xfrm>
            <a:off x="0" y="1"/>
            <a:ext cx="8383977" cy="890648"/>
          </a:xfrm>
          <a:prstGeom prst="rect">
            <a:avLst/>
          </a:prstGeom>
          <a:solidFill>
            <a:srgbClr val="22304B"/>
          </a:solidFill>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95835" y="991590"/>
            <a:ext cx="8516471" cy="51853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1" name="Picture 10"/>
          <p:cNvPicPr>
            <a:picLocks noChangeAspect="1"/>
          </p:cNvPicPr>
          <p:nvPr userDrawn="1"/>
        </p:nvPicPr>
        <p:blipFill rotWithShape="1">
          <a:blip r:embed="rId4" cstate="print">
            <a:extLst>
              <a:ext uri="{28A0092B-C50C-407E-A947-70E740481C1C}">
                <a14:useLocalDpi xmlns:a14="http://schemas.microsoft.com/office/drawing/2010/main" xmlns="" val="0"/>
              </a:ext>
            </a:extLst>
          </a:blip>
          <a:srcRect l="12125" t="5872" r="18878" b="12174"/>
          <a:stretch/>
        </p:blipFill>
        <p:spPr>
          <a:xfrm>
            <a:off x="9316351" y="1"/>
            <a:ext cx="239865" cy="276999"/>
          </a:xfrm>
          <a:prstGeom prst="rect">
            <a:avLst/>
          </a:prstGeom>
        </p:spPr>
      </p:pic>
      <p:sp>
        <p:nvSpPr>
          <p:cNvPr id="13" name="TextBox 12"/>
          <p:cNvSpPr txBox="1"/>
          <p:nvPr userDrawn="1"/>
        </p:nvSpPr>
        <p:spPr>
          <a:xfrm>
            <a:off x="935657" y="6577482"/>
            <a:ext cx="7334284" cy="338554"/>
          </a:xfrm>
          <a:prstGeom prst="rect">
            <a:avLst/>
          </a:prstGeom>
          <a:solidFill>
            <a:schemeClr val="accent1">
              <a:lumMod val="50000"/>
            </a:schemeClr>
          </a:solid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dirty="0" err="1" smtClean="0">
                <a:solidFill>
                  <a:schemeClr val="bg1"/>
                </a:solidFill>
                <a:latin typeface="Times New Roman" pitchFamily="18" charset="0"/>
                <a:ea typeface="黑体" pitchFamily="49" charset="-122"/>
                <a:cs typeface="Times New Roman" pitchFamily="18" charset="0"/>
              </a:rPr>
              <a:t>Haiwei</a:t>
            </a:r>
            <a:r>
              <a:rPr lang="en-US" sz="1600" baseline="0" dirty="0" smtClean="0">
                <a:solidFill>
                  <a:schemeClr val="bg1"/>
                </a:solidFill>
                <a:latin typeface="Times New Roman" pitchFamily="18" charset="0"/>
                <a:ea typeface="黑体" pitchFamily="49" charset="-122"/>
                <a:cs typeface="Times New Roman" pitchFamily="18" charset="0"/>
              </a:rPr>
              <a:t> </a:t>
            </a:r>
            <a:r>
              <a:rPr lang="en-US" sz="1600" baseline="0" dirty="0" err="1" smtClean="0">
                <a:solidFill>
                  <a:schemeClr val="bg1"/>
                </a:solidFill>
                <a:latin typeface="Times New Roman" pitchFamily="18" charset="0"/>
                <a:ea typeface="黑体" pitchFamily="49" charset="-122"/>
                <a:cs typeface="Times New Roman" pitchFamily="18" charset="0"/>
              </a:rPr>
              <a:t>Zhao|CVBIOUC</a:t>
            </a:r>
            <a:endParaRPr lang="en-US" sz="1450" dirty="0">
              <a:solidFill>
                <a:schemeClr val="bg1"/>
              </a:solidFill>
              <a:latin typeface="黑体" pitchFamily="49" charset="-122"/>
              <a:ea typeface="黑体" pitchFamily="49" charset="-122"/>
            </a:endParaRPr>
          </a:p>
        </p:txBody>
      </p:sp>
      <p:sp>
        <p:nvSpPr>
          <p:cNvPr id="14" name="TextBox 13"/>
          <p:cNvSpPr txBox="1"/>
          <p:nvPr userDrawn="1"/>
        </p:nvSpPr>
        <p:spPr>
          <a:xfrm>
            <a:off x="-1" y="6581002"/>
            <a:ext cx="935655" cy="276999"/>
          </a:xfrm>
          <a:prstGeom prst="rect">
            <a:avLst/>
          </a:prstGeom>
          <a:solidFill>
            <a:schemeClr val="accent1">
              <a:lumMod val="75000"/>
            </a:schemeClr>
          </a:solid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chemeClr val="bg1"/>
                </a:solidFill>
              </a:rPr>
              <a:t>19/05/2015</a:t>
            </a:r>
            <a:endParaRPr lang="en-US" dirty="0">
              <a:solidFill>
                <a:schemeClr val="bg1"/>
              </a:solidFill>
            </a:endParaRPr>
          </a:p>
        </p:txBody>
      </p:sp>
      <p:sp>
        <p:nvSpPr>
          <p:cNvPr id="12" name="TextBox 11"/>
          <p:cNvSpPr txBox="1"/>
          <p:nvPr userDrawn="1"/>
        </p:nvSpPr>
        <p:spPr>
          <a:xfrm>
            <a:off x="8138766" y="6580996"/>
            <a:ext cx="673539" cy="646331"/>
          </a:xfrm>
          <a:prstGeom prst="rect">
            <a:avLst/>
          </a:prstGeom>
          <a:noFill/>
        </p:spPr>
        <p:txBody>
          <a:bodyPr wrap="square" rtlCol="0">
            <a:spAutoFit/>
          </a:bodyPr>
          <a:lstStyle/>
          <a:p>
            <a:pPr algn="r"/>
            <a:fld id="{C603BFBC-EF15-48A5-8249-0FEAC4BE5DBB}" type="slidenum">
              <a:rPr lang="en-US" sz="1200" smtClean="0">
                <a:solidFill>
                  <a:schemeClr val="bg1"/>
                </a:solidFill>
              </a:rPr>
              <a:pPr algn="r"/>
              <a:t>‹#›</a:t>
            </a:fld>
            <a:r>
              <a:rPr lang="en-US" sz="1200" dirty="0" smtClean="0">
                <a:solidFill>
                  <a:schemeClr val="bg1"/>
                </a:solidFill>
              </a:rPr>
              <a:t>/35</a:t>
            </a:r>
          </a:p>
          <a:p>
            <a:pPr algn="r"/>
            <a:endParaRPr lang="en-US" sz="1200" dirty="0" smtClean="0">
              <a:solidFill>
                <a:schemeClr val="bg1"/>
              </a:solidFill>
            </a:endParaRPr>
          </a:p>
          <a:p>
            <a:pPr algn="r"/>
            <a:endParaRPr lang="en-US" sz="1200" dirty="0">
              <a:solidFill>
                <a:schemeClr val="bg1"/>
              </a:solidFill>
            </a:endParaRPr>
          </a:p>
        </p:txBody>
      </p:sp>
    </p:spTree>
    <p:extLst>
      <p:ext uri="{BB962C8B-B14F-4D97-AF65-F5344CB8AC3E}">
        <p14:creationId xmlns:p14="http://schemas.microsoft.com/office/powerpoint/2010/main" xmlns="" val="2315020142"/>
      </p:ext>
    </p:extLst>
  </p:cSld>
  <p:clrMap bg1="lt1" tx1="dk1" bg2="lt2" tx2="dk2" accent1="accent1" accent2="accent2" accent3="accent3" accent4="accent4" accent5="accent5" accent6="accent6" hlink="hlink" folHlink="folHlink"/>
  <p:sldLayoutIdLst>
    <p:sldLayoutId id="2147483661" r:id="rId1"/>
    <p:sldLayoutId id="2147483662" r:id="rId2"/>
  </p:sldLayoutIdLst>
  <p:transition>
    <p:push dir="r"/>
  </p:transition>
  <p:timing>
    <p:tnLst>
      <p:par>
        <p:cTn id="1" dur="indefinite" restart="never" nodeType="tmRoot"/>
      </p:par>
    </p:tnLst>
  </p:timing>
  <p:hf sldNum="0" hdr="0" ftr="0"/>
  <p:txStyles>
    <p:titleStyle>
      <a:lvl1pPr algn="l" defTabSz="914400" rtl="0" eaLnBrk="1" latinLnBrk="0" hangingPunct="1">
        <a:lnSpc>
          <a:spcPct val="90000"/>
        </a:lnSpc>
        <a:spcBef>
          <a:spcPct val="0"/>
        </a:spcBef>
        <a:buNone/>
        <a:defRPr sz="4400" kern="1200">
          <a:solidFill>
            <a:schemeClr val="bg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6.bin"/><Relationship Id="rId13" Type="http://schemas.openxmlformats.org/officeDocument/2006/relationships/oleObject" Target="../embeddings/oleObject11.bin"/><Relationship Id="rId3" Type="http://schemas.openxmlformats.org/officeDocument/2006/relationships/notesSlide" Target="../notesSlides/notesSlide13.xml"/><Relationship Id="rId7" Type="http://schemas.openxmlformats.org/officeDocument/2006/relationships/oleObject" Target="../embeddings/oleObject5.bin"/><Relationship Id="rId12"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oleObject" Target="../embeddings/oleObject9.bin"/><Relationship Id="rId5" Type="http://schemas.openxmlformats.org/officeDocument/2006/relationships/oleObject" Target="../embeddings/oleObject3.bin"/><Relationship Id="rId15" Type="http://schemas.openxmlformats.org/officeDocument/2006/relationships/oleObject" Target="../embeddings/oleObject13.bin"/><Relationship Id="rId10" Type="http://schemas.openxmlformats.org/officeDocument/2006/relationships/oleObject" Target="../embeddings/oleObject8.bin"/><Relationship Id="rId4" Type="http://schemas.openxmlformats.org/officeDocument/2006/relationships/oleObject" Target="../embeddings/oleObject2.bin"/><Relationship Id="rId9" Type="http://schemas.openxmlformats.org/officeDocument/2006/relationships/oleObject" Target="../embeddings/oleObject7.bin"/><Relationship Id="rId14" Type="http://schemas.openxmlformats.org/officeDocument/2006/relationships/oleObject" Target="../embeddings/oleObject12.bin"/></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18.bin"/><Relationship Id="rId3" Type="http://schemas.openxmlformats.org/officeDocument/2006/relationships/notesSlide" Target="../notesSlides/notesSlide14.xml"/><Relationship Id="rId7"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16.bin"/><Relationship Id="rId5" Type="http://schemas.openxmlformats.org/officeDocument/2006/relationships/oleObject" Target="../embeddings/oleObject15.bin"/><Relationship Id="rId10" Type="http://schemas.openxmlformats.org/officeDocument/2006/relationships/oleObject" Target="../embeddings/oleObject20.bin"/><Relationship Id="rId4" Type="http://schemas.openxmlformats.org/officeDocument/2006/relationships/oleObject" Target="../embeddings/oleObject14.bin"/><Relationship Id="rId9" Type="http://schemas.openxmlformats.org/officeDocument/2006/relationships/oleObject" Target="../embeddings/oleObject19.bin"/></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png"/><Relationship Id="rId3" Type="http://schemas.openxmlformats.org/officeDocument/2006/relationships/image" Target="../media/image11.png"/><Relationship Id="rId7" Type="http://schemas.openxmlformats.org/officeDocument/2006/relationships/image" Target="../media/image35.png"/><Relationship Id="rId12" Type="http://schemas.openxmlformats.org/officeDocument/2006/relationships/image" Target="../media/image4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34.png"/><Relationship Id="rId11" Type="http://schemas.openxmlformats.org/officeDocument/2006/relationships/image" Target="../media/image39.png"/><Relationship Id="rId5" Type="http://schemas.openxmlformats.org/officeDocument/2006/relationships/image" Target="../media/image33.png"/><Relationship Id="rId10" Type="http://schemas.openxmlformats.org/officeDocument/2006/relationships/image" Target="../media/image38.png"/><Relationship Id="rId4" Type="http://schemas.openxmlformats.org/officeDocument/2006/relationships/hyperlink" Target="http://groups.inf.ed.ac.uk/calvin/objectness/" TargetMode="External"/><Relationship Id="rId9" Type="http://schemas.openxmlformats.org/officeDocument/2006/relationships/image" Target="../media/image37.png"/></Relationships>
</file>

<file path=ppt/slides/_rels/slide1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23.bin"/><Relationship Id="rId5" Type="http://schemas.openxmlformats.org/officeDocument/2006/relationships/oleObject" Target="../embeddings/oleObject22.bin"/><Relationship Id="rId4" Type="http://schemas.openxmlformats.org/officeDocument/2006/relationships/oleObject" Target="../embeddings/oleObject2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7" Type="http://schemas.openxmlformats.org/officeDocument/2006/relationships/oleObject" Target="../embeddings/oleObject27.bin"/><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26.bin"/><Relationship Id="rId5" Type="http://schemas.openxmlformats.org/officeDocument/2006/relationships/oleObject" Target="../embeddings/oleObject25.bin"/><Relationship Id="rId4" Type="http://schemas.openxmlformats.org/officeDocument/2006/relationships/oleObject" Target="../embeddings/oleObject24.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oleObject" Target="../embeddings/oleObject28.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52.png"/><Relationship Id="rId13" Type="http://schemas.openxmlformats.org/officeDocument/2006/relationships/image" Target="../media/image57.png"/><Relationship Id="rId3" Type="http://schemas.openxmlformats.org/officeDocument/2006/relationships/image" Target="../media/image11.png"/><Relationship Id="rId7" Type="http://schemas.openxmlformats.org/officeDocument/2006/relationships/image" Target="../media/image51.png"/><Relationship Id="rId12" Type="http://schemas.openxmlformats.org/officeDocument/2006/relationships/image" Target="../media/image5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0.png"/><Relationship Id="rId11" Type="http://schemas.openxmlformats.org/officeDocument/2006/relationships/image" Target="../media/image55.png"/><Relationship Id="rId5" Type="http://schemas.openxmlformats.org/officeDocument/2006/relationships/image" Target="../media/image49.png"/><Relationship Id="rId10" Type="http://schemas.openxmlformats.org/officeDocument/2006/relationships/image" Target="../media/image54.png"/><Relationship Id="rId4" Type="http://schemas.openxmlformats.org/officeDocument/2006/relationships/hyperlink" Target="http://groups.inf.ed.ac.uk/calvin/objectness/" TargetMode="External"/><Relationship Id="rId9" Type="http://schemas.openxmlformats.org/officeDocument/2006/relationships/image" Target="../media/image53.png"/><Relationship Id="rId14" Type="http://schemas.openxmlformats.org/officeDocument/2006/relationships/image" Target="../media/image58.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60.png"/><Relationship Id="rId5" Type="http://schemas.openxmlformats.org/officeDocument/2006/relationships/image" Target="../media/image59.png"/><Relationship Id="rId4" Type="http://schemas.openxmlformats.org/officeDocument/2006/relationships/hyperlink" Target="http://groups.inf.ed.ac.uk/calvin/objectness/"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62.png"/><Relationship Id="rId5" Type="http://schemas.openxmlformats.org/officeDocument/2006/relationships/image" Target="../media/image61.png"/><Relationship Id="rId4" Type="http://schemas.openxmlformats.org/officeDocument/2006/relationships/hyperlink" Target="http://groups.inf.ed.ac.uk/calvin/objectnes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63.png"/><Relationship Id="rId4" Type="http://schemas.openxmlformats.org/officeDocument/2006/relationships/hyperlink" Target="http://groups.inf.ed.ac.uk/calvin/objectness/" TargetMode="External"/></Relationships>
</file>

<file path=ppt/slides/_rels/slide27.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11.png"/><Relationship Id="rId7" Type="http://schemas.openxmlformats.org/officeDocument/2006/relationships/image" Target="../media/image66.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65.png"/><Relationship Id="rId5" Type="http://schemas.openxmlformats.org/officeDocument/2006/relationships/image" Target="../media/image64.png"/><Relationship Id="rId4" Type="http://schemas.openxmlformats.org/officeDocument/2006/relationships/hyperlink" Target="http://groups.inf.ed.ac.uk/calvin/objectnes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groups.inf.ed.ac.uk/calvin/objectness/"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69.png"/><Relationship Id="rId5" Type="http://schemas.openxmlformats.org/officeDocument/2006/relationships/image" Target="../media/image68.png"/><Relationship Id="rId4" Type="http://schemas.openxmlformats.org/officeDocument/2006/relationships/hyperlink" Target="http://groups.inf.ed.ac.uk/calvin/objectness/"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8.png"/><Relationship Id="rId4" Type="http://schemas.openxmlformats.org/officeDocument/2006/relationships/hyperlink" Target="http://groups.inf.ed.ac.uk/calvin/objectness/"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71.png"/><Relationship Id="rId5" Type="http://schemas.openxmlformats.org/officeDocument/2006/relationships/image" Target="../media/image68.png"/><Relationship Id="rId4" Type="http://schemas.openxmlformats.org/officeDocument/2006/relationships/hyperlink" Target="http://groups.inf.ed.ac.uk/calvin/objectness/"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72.png"/><Relationship Id="rId5" Type="http://schemas.openxmlformats.org/officeDocument/2006/relationships/image" Target="../media/image68.png"/><Relationship Id="rId4" Type="http://schemas.openxmlformats.org/officeDocument/2006/relationships/hyperlink" Target="http://groups.inf.ed.ac.uk/calvin/objectness/"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73.png"/><Relationship Id="rId5" Type="http://schemas.openxmlformats.org/officeDocument/2006/relationships/image" Target="../media/image68.png"/><Relationship Id="rId4" Type="http://schemas.openxmlformats.org/officeDocument/2006/relationships/hyperlink" Target="http://groups.inf.ed.ac.uk/calvin/objectness/" TargetMode="External"/></Relationships>
</file>

<file path=ppt/slides/_rels/slide34.xml.rels><?xml version="1.0" encoding="UTF-8" standalone="yes"?>
<Relationships xmlns="http://schemas.openxmlformats.org/package/2006/relationships"><Relationship Id="rId8" Type="http://schemas.openxmlformats.org/officeDocument/2006/relationships/image" Target="../media/image73.png"/><Relationship Id="rId3" Type="http://schemas.openxmlformats.org/officeDocument/2006/relationships/image" Target="../media/image11.png"/><Relationship Id="rId7" Type="http://schemas.openxmlformats.org/officeDocument/2006/relationships/image" Target="../media/image72.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image" Target="../media/image68.png"/><Relationship Id="rId10" Type="http://schemas.openxmlformats.org/officeDocument/2006/relationships/image" Target="../media/image71.png"/><Relationship Id="rId4" Type="http://schemas.openxmlformats.org/officeDocument/2006/relationships/hyperlink" Target="http://groups.inf.ed.ac.uk/calvin/objectness/" TargetMode="External"/><Relationship Id="rId9" Type="http://schemas.openxmlformats.org/officeDocument/2006/relationships/image" Target="../media/image6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groups.inf.ed.ac.uk/calvin/objectnes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groups.inf.ed.ac.uk/calvin/objectnes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groups.inf.ed.ac.uk/calvin/objectnes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9144000" cy="2142565"/>
          </a:xfrm>
          <a:ln>
            <a:solidFill>
              <a:srgbClr val="0E2245"/>
            </a:solidFill>
          </a:ln>
        </p:spPr>
        <p:txBody>
          <a:bodyPr anchor="ctr">
            <a:noAutofit/>
          </a:bodyPr>
          <a:lstStyle/>
          <a:p>
            <a:r>
              <a:rPr lang="en-US" altLang="zh-CN" sz="4400" dirty="0" err="1" smtClean="0">
                <a:latin typeface="Times New Roman" pitchFamily="18" charset="0"/>
                <a:cs typeface="Times New Roman" pitchFamily="18" charset="0"/>
              </a:rPr>
              <a:t>Superpixel</a:t>
            </a:r>
            <a:r>
              <a:rPr lang="en-US" altLang="zh-CN" sz="4400" dirty="0" smtClean="0">
                <a:latin typeface="Times New Roman" pitchFamily="18" charset="0"/>
                <a:cs typeface="Times New Roman" pitchFamily="18" charset="0"/>
              </a:rPr>
              <a:t> Segmentation</a:t>
            </a:r>
            <a:endParaRPr lang="en-US" sz="4400" dirty="0">
              <a:latin typeface="Times New Roman" pitchFamily="18" charset="0"/>
              <a:ea typeface="华文行楷" pitchFamily="2" charset="-122"/>
              <a:cs typeface="Times New Roman" pitchFamily="18" charset="0"/>
            </a:endParaRPr>
          </a:p>
        </p:txBody>
      </p:sp>
      <p:sp>
        <p:nvSpPr>
          <p:cNvPr id="3" name="Subtitle 2"/>
          <p:cNvSpPr>
            <a:spLocks noGrp="1"/>
          </p:cNvSpPr>
          <p:nvPr>
            <p:ph type="subTitle" idx="1"/>
          </p:nvPr>
        </p:nvSpPr>
        <p:spPr>
          <a:xfrm>
            <a:off x="251460" y="2663744"/>
            <a:ext cx="8602980" cy="948136"/>
          </a:xfrm>
        </p:spPr>
        <p:txBody>
          <a:bodyPr>
            <a:noAutofit/>
          </a:bodyPr>
          <a:lstStyle/>
          <a:p>
            <a:pPr>
              <a:spcBef>
                <a:spcPts val="1350"/>
              </a:spcBef>
            </a:pPr>
            <a:r>
              <a:rPr lang="zh-CN" altLang="en-US" dirty="0" smtClean="0">
                <a:ln w="0"/>
                <a:effectLst>
                  <a:outerShdw blurRad="38100" dist="19050" dir="2700000" algn="tl" rotWithShape="0">
                    <a:schemeClr val="dk1">
                      <a:alpha val="40000"/>
                    </a:schemeClr>
                  </a:outerShdw>
                </a:effectLst>
                <a:ea typeface="华文楷体" pitchFamily="2" charset="-122"/>
              </a:rPr>
              <a:t>赵海伟 戴嘉伦 王如晨</a:t>
            </a:r>
            <a:endParaRPr lang="en-US" altLang="zh-CN" dirty="0" smtClean="0">
              <a:ln w="0"/>
              <a:effectLst>
                <a:outerShdw blurRad="38100" dist="19050" dir="2700000" algn="tl" rotWithShape="0">
                  <a:schemeClr val="dk1">
                    <a:alpha val="40000"/>
                  </a:schemeClr>
                </a:outerShdw>
              </a:effectLst>
              <a:ea typeface="华文楷体" pitchFamily="2" charset="-122"/>
            </a:endParaRPr>
          </a:p>
          <a:p>
            <a:pPr>
              <a:spcBef>
                <a:spcPts val="1350"/>
              </a:spcBef>
            </a:pPr>
            <a:r>
              <a:rPr lang="en-US" altLang="zh-CN" sz="2400" dirty="0" err="1" smtClean="0">
                <a:ln w="0"/>
                <a:effectLst>
                  <a:outerShdw blurRad="38100" dist="19050" dir="2700000" algn="tl" rotWithShape="0">
                    <a:schemeClr val="dk1">
                      <a:alpha val="40000"/>
                    </a:schemeClr>
                  </a:outerShdw>
                </a:effectLst>
                <a:ea typeface="华文楷体" pitchFamily="2" charset="-122"/>
              </a:rPr>
              <a:t>CVBIOUC,Ocean</a:t>
            </a:r>
            <a:r>
              <a:rPr lang="en-US" altLang="zh-CN" sz="2400" dirty="0" smtClean="0">
                <a:ln w="0"/>
                <a:effectLst>
                  <a:outerShdw blurRad="38100" dist="19050" dir="2700000" algn="tl" rotWithShape="0">
                    <a:schemeClr val="dk1">
                      <a:alpha val="40000"/>
                    </a:schemeClr>
                  </a:outerShdw>
                </a:effectLst>
                <a:ea typeface="华文楷体" pitchFamily="2" charset="-122"/>
              </a:rPr>
              <a:t>  University  of  China</a:t>
            </a:r>
            <a:endParaRPr lang="en-US" altLang="zh-CN" dirty="0">
              <a:ln w="0"/>
              <a:effectLst>
                <a:outerShdw blurRad="38100" dist="19050" dir="2700000" algn="tl" rotWithShape="0">
                  <a:schemeClr val="dk1">
                    <a:alpha val="40000"/>
                  </a:schemeClr>
                </a:outerShdw>
              </a:effectLst>
              <a:ea typeface="华文楷体" pitchFamily="2" charset="-122"/>
            </a:endParaRPr>
          </a:p>
        </p:txBody>
      </p:sp>
      <p:pic>
        <p:nvPicPr>
          <p:cNvPr id="6" name="图片 5" descr="untitled.png"/>
          <p:cNvPicPr>
            <a:picLocks noChangeAspect="1"/>
          </p:cNvPicPr>
          <p:nvPr/>
        </p:nvPicPr>
        <p:blipFill>
          <a:blip r:embed="rId3"/>
          <a:stretch>
            <a:fillRect/>
          </a:stretch>
        </p:blipFill>
        <p:spPr>
          <a:xfrm>
            <a:off x="3208149" y="4342268"/>
            <a:ext cx="2779887" cy="1872813"/>
          </a:xfrm>
          <a:prstGeom prst="rect">
            <a:avLst/>
          </a:prstGeom>
        </p:spPr>
      </p:pic>
      <p:sp>
        <p:nvSpPr>
          <p:cNvPr id="5" name="TextBox 4"/>
          <p:cNvSpPr txBox="1"/>
          <p:nvPr/>
        </p:nvSpPr>
        <p:spPr>
          <a:xfrm>
            <a:off x="3347633" y="3611105"/>
            <a:ext cx="3735091" cy="369332"/>
          </a:xfrm>
          <a:prstGeom prst="rect">
            <a:avLst/>
          </a:prstGeom>
          <a:noFill/>
        </p:spPr>
        <p:txBody>
          <a:bodyPr wrap="square" rtlCol="0">
            <a:spAutoFit/>
          </a:bodyPr>
          <a:lstStyle/>
          <a:p>
            <a:pPr algn="just"/>
            <a:r>
              <a:rPr lang="zh-CN" altLang="en-US" dirty="0" smtClean="0">
                <a:latin typeface="幼圆" pitchFamily="49" charset="-122"/>
                <a:ea typeface="幼圆" pitchFamily="49" charset="-122"/>
              </a:rPr>
              <a:t>指导教师：郑海永</a:t>
            </a:r>
            <a:endParaRPr lang="zh-CN" altLang="en-US" dirty="0">
              <a:latin typeface="幼圆" pitchFamily="49" charset="-122"/>
              <a:ea typeface="幼圆" pitchFamily="49" charset="-122"/>
            </a:endParaRPr>
          </a:p>
        </p:txBody>
      </p:sp>
    </p:spTree>
    <p:extLst>
      <p:ext uri="{BB962C8B-B14F-4D97-AF65-F5344CB8AC3E}">
        <p14:creationId xmlns:p14="http://schemas.microsoft.com/office/powerpoint/2010/main" xmlns="" val="4105041501"/>
      </p:ext>
    </p:extLst>
  </p:cSld>
  <p:clrMapOvr>
    <a:masterClrMapping/>
  </p:clrMapOvr>
  <p:transition>
    <p:push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r>
              <a:rPr lang="en-US" dirty="0" smtClean="0"/>
              <a:t>Cluster</a:t>
            </a:r>
          </a:p>
        </p:txBody>
      </p:sp>
      <p:pic>
        <p:nvPicPr>
          <p:cNvPr id="620591" name="Picture 47" descr="C:\Users\haida2416\AppData\Roaming\Tencent\Users\2350686505\QQ\WinTemp\RichOle\4]3V47M4PGRC9T)MN2T$CDW.png"/>
          <p:cNvPicPr>
            <a:picLocks noChangeAspect="1" noChangeArrowheads="1"/>
          </p:cNvPicPr>
          <p:nvPr/>
        </p:nvPicPr>
        <p:blipFill>
          <a:blip r:embed="rId3"/>
          <a:srcRect/>
          <a:stretch>
            <a:fillRect/>
          </a:stretch>
        </p:blipFill>
        <p:spPr bwMode="auto">
          <a:xfrm>
            <a:off x="295835" y="1571612"/>
            <a:ext cx="4872134" cy="4071966"/>
          </a:xfrm>
          <a:prstGeom prst="rect">
            <a:avLst/>
          </a:prstGeom>
          <a:noFill/>
        </p:spPr>
      </p:pic>
      <p:sp>
        <p:nvSpPr>
          <p:cNvPr id="108" name="右大括号 107"/>
          <p:cNvSpPr/>
          <p:nvPr/>
        </p:nvSpPr>
        <p:spPr>
          <a:xfrm>
            <a:off x="5179191" y="1785926"/>
            <a:ext cx="357190" cy="335758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9" name="TextBox 108"/>
          <p:cNvSpPr txBox="1"/>
          <p:nvPr/>
        </p:nvSpPr>
        <p:spPr>
          <a:xfrm>
            <a:off x="5536381" y="2071678"/>
            <a:ext cx="3275925" cy="2862322"/>
          </a:xfrm>
          <a:prstGeom prst="rect">
            <a:avLst/>
          </a:prstGeom>
          <a:noFill/>
        </p:spPr>
        <p:txBody>
          <a:bodyPr wrap="square" rtlCol="0">
            <a:spAutoFit/>
          </a:bodyPr>
          <a:lstStyle/>
          <a:p>
            <a:pPr indent="-342900">
              <a:buAutoNum type="alphaLcPeriod"/>
            </a:pPr>
            <a:r>
              <a:rPr lang="zh-CN" altLang="en-US" dirty="0" smtClean="0"/>
              <a:t>根据待分类的模式属性或特征相似程度进行分类，相似的模式归为一类，不相似对的模式分划到不同类中，将待分类的模式集分成若干个互不重叠的子集。</a:t>
            </a:r>
            <a:endParaRPr lang="en-US" altLang="zh-CN" dirty="0" smtClean="0"/>
          </a:p>
          <a:p>
            <a:pPr indent="-342900">
              <a:buAutoNum type="alphaLcPeriod"/>
            </a:pPr>
            <a:endParaRPr lang="en-US" altLang="zh-CN" dirty="0" smtClean="0"/>
          </a:p>
          <a:p>
            <a:pPr indent="-342900">
              <a:buAutoNum type="alphaLcPeriod"/>
            </a:pPr>
            <a:r>
              <a:rPr lang="zh-CN" altLang="en-US" dirty="0" smtClean="0"/>
              <a:t>定义适当的准则函数，运用有关的数学工具，或利用有关统计的概念和原理进行分类。</a:t>
            </a:r>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5835" y="839702"/>
            <a:ext cx="8516471" cy="5337261"/>
          </a:xfrm>
        </p:spPr>
        <p:txBody>
          <a:bodyPr>
            <a:normAutofit/>
          </a:bodyPr>
          <a:lstStyle/>
          <a:p>
            <a:pPr lvl="2">
              <a:buNone/>
            </a:pPr>
            <a:endParaRPr lang="zh-CN" altLang="en-US" dirty="0" smtClean="0"/>
          </a:p>
          <a:p>
            <a:pPr lvl="2"/>
            <a:endParaRPr lang="en-US" dirty="0" smtClean="0"/>
          </a:p>
          <a:p>
            <a:pPr lvl="2"/>
            <a:endParaRPr lang="en-US" dirty="0"/>
          </a:p>
          <a:p>
            <a:pPr lvl="2"/>
            <a:endParaRPr lang="en-US" dirty="0"/>
          </a:p>
        </p:txBody>
      </p:sp>
      <p:sp>
        <p:nvSpPr>
          <p:cNvPr id="7" name="Rectangle 3"/>
          <p:cNvSpPr>
            <a:spLocks noChangeArrowheads="1"/>
          </p:cNvSpPr>
          <p:nvPr/>
        </p:nvSpPr>
        <p:spPr bwMode="auto">
          <a:xfrm>
            <a:off x="469900" y="958265"/>
            <a:ext cx="7775575" cy="1772793"/>
          </a:xfrm>
          <a:prstGeom prst="rect">
            <a:avLst/>
          </a:prstGeom>
          <a:noFill/>
          <a:ln w="9525">
            <a:noFill/>
            <a:miter lim="800000"/>
            <a:headEnd/>
            <a:tailEnd/>
          </a:ln>
          <a:effectLst/>
        </p:spPr>
        <p:txBody>
          <a:bodyPr>
            <a:spAutoFit/>
          </a:bodyPr>
          <a:lstStyle/>
          <a:p>
            <a:pPr marL="228600" indent="-228600">
              <a:lnSpc>
                <a:spcPct val="150000"/>
              </a:lnSpc>
              <a:spcBef>
                <a:spcPts val="1000"/>
              </a:spcBef>
              <a:buFont typeface="Wingdings" pitchFamily="2" charset="2"/>
              <a:buChar char="ü"/>
            </a:pPr>
            <a:r>
              <a:rPr lang="zh-CN" altLang="en-US" sz="2800" dirty="0"/>
              <a:t>⒈ 条件及约定</a:t>
            </a:r>
          </a:p>
          <a:p>
            <a:pPr>
              <a:lnSpc>
                <a:spcPct val="120000"/>
              </a:lnSpc>
            </a:pPr>
            <a:r>
              <a:rPr lang="zh-CN" altLang="en-US" sz="2800" dirty="0">
                <a:solidFill>
                  <a:srgbClr val="008000"/>
                </a:solidFill>
                <a:latin typeface="黑体" pitchFamily="2" charset="-122"/>
                <a:ea typeface="黑体" pitchFamily="2" charset="-122"/>
              </a:rPr>
              <a:t>   </a:t>
            </a:r>
            <a:r>
              <a:rPr lang="zh-CN" altLang="en-US" sz="2800" dirty="0">
                <a:latin typeface="黑体" pitchFamily="2" charset="-122"/>
                <a:ea typeface="黑体" pitchFamily="2" charset="-122"/>
              </a:rPr>
              <a:t>设待分类的模式特征矢量集为：</a:t>
            </a:r>
          </a:p>
          <a:p>
            <a:pPr>
              <a:lnSpc>
                <a:spcPct val="120000"/>
              </a:lnSpc>
            </a:pPr>
            <a:r>
              <a:rPr lang="zh-CN" altLang="en-US" sz="2800" dirty="0">
                <a:latin typeface="黑体" pitchFamily="2" charset="-122"/>
                <a:ea typeface="黑体" pitchFamily="2" charset="-122"/>
              </a:rPr>
              <a:t>类的数目</a:t>
            </a:r>
            <a:r>
              <a:rPr lang="en-US" altLang="zh-CN" sz="2800" dirty="0">
                <a:latin typeface="黑体" pitchFamily="2" charset="-122"/>
                <a:ea typeface="黑体" pitchFamily="2" charset="-122"/>
              </a:rPr>
              <a:t>C</a:t>
            </a:r>
            <a:r>
              <a:rPr lang="zh-CN" altLang="en-US" sz="2800" dirty="0">
                <a:latin typeface="黑体" pitchFamily="2" charset="-122"/>
                <a:ea typeface="黑体" pitchFamily="2" charset="-122"/>
              </a:rPr>
              <a:t>是事先取定的。</a:t>
            </a:r>
          </a:p>
        </p:txBody>
      </p:sp>
      <p:sp>
        <p:nvSpPr>
          <p:cNvPr id="9" name="Rectangle 7"/>
          <p:cNvSpPr>
            <a:spLocks noChangeArrowheads="1"/>
          </p:cNvSpPr>
          <p:nvPr/>
        </p:nvSpPr>
        <p:spPr bwMode="auto">
          <a:xfrm>
            <a:off x="469900" y="3143248"/>
            <a:ext cx="8289925" cy="2806922"/>
          </a:xfrm>
          <a:prstGeom prst="rect">
            <a:avLst/>
          </a:prstGeom>
          <a:noFill/>
          <a:ln w="9525">
            <a:noFill/>
            <a:miter lim="800000"/>
            <a:headEnd/>
            <a:tailEnd/>
          </a:ln>
          <a:effectLst/>
        </p:spPr>
        <p:txBody>
          <a:bodyPr>
            <a:spAutoFit/>
          </a:bodyPr>
          <a:lstStyle/>
          <a:p>
            <a:pPr marL="228600" indent="-228600">
              <a:lnSpc>
                <a:spcPct val="150000"/>
              </a:lnSpc>
              <a:spcBef>
                <a:spcPts val="1000"/>
              </a:spcBef>
              <a:buFont typeface="Wingdings" pitchFamily="2" charset="2"/>
              <a:buChar char="ü"/>
            </a:pPr>
            <a:r>
              <a:rPr lang="zh-CN" altLang="en-US" sz="2800" dirty="0"/>
              <a:t>⒉ 算法思想</a:t>
            </a:r>
          </a:p>
          <a:p>
            <a:pPr>
              <a:lnSpc>
                <a:spcPct val="120000"/>
              </a:lnSpc>
            </a:pPr>
            <a:r>
              <a:rPr lang="zh-CN" altLang="en-US" sz="2800" dirty="0">
                <a:solidFill>
                  <a:srgbClr val="008000"/>
                </a:solidFill>
                <a:latin typeface="黑体" pitchFamily="2" charset="-122"/>
                <a:ea typeface="黑体" pitchFamily="2" charset="-122"/>
              </a:rPr>
              <a:t>   </a:t>
            </a:r>
            <a:r>
              <a:rPr lang="zh-CN" altLang="en-US" sz="2800" dirty="0">
                <a:latin typeface="黑体" pitchFamily="2" charset="-122"/>
                <a:ea typeface="黑体" pitchFamily="2" charset="-122"/>
              </a:rPr>
              <a:t>该方法</a:t>
            </a:r>
            <a:r>
              <a:rPr lang="zh-CN" altLang="en-US" sz="2800" dirty="0">
                <a:solidFill>
                  <a:schemeClr val="hlink"/>
                </a:solidFill>
                <a:latin typeface="黑体" pitchFamily="2" charset="-122"/>
                <a:ea typeface="黑体" pitchFamily="2" charset="-122"/>
              </a:rPr>
              <a:t>取定</a:t>
            </a:r>
            <a:r>
              <a:rPr lang="en-US" altLang="zh-CN" sz="2800" dirty="0">
                <a:solidFill>
                  <a:schemeClr val="hlink"/>
                </a:solidFill>
                <a:latin typeface="黑体" pitchFamily="2" charset="-122"/>
                <a:ea typeface="黑体" pitchFamily="2" charset="-122"/>
              </a:rPr>
              <a:t>C</a:t>
            </a:r>
            <a:r>
              <a:rPr lang="zh-CN" altLang="en-US" sz="2800" dirty="0">
                <a:solidFill>
                  <a:schemeClr val="hlink"/>
                </a:solidFill>
                <a:latin typeface="黑体" pitchFamily="2" charset="-122"/>
                <a:ea typeface="黑体" pitchFamily="2" charset="-122"/>
              </a:rPr>
              <a:t>个类别</a:t>
            </a:r>
            <a:r>
              <a:rPr lang="zh-CN" altLang="en-US" sz="2800" dirty="0">
                <a:latin typeface="黑体" pitchFamily="2" charset="-122"/>
                <a:ea typeface="黑体" pitchFamily="2" charset="-122"/>
              </a:rPr>
              <a:t>和选取</a:t>
            </a:r>
            <a:r>
              <a:rPr lang="zh-CN" altLang="en-US" sz="2800" dirty="0">
                <a:solidFill>
                  <a:srgbClr val="008000"/>
                </a:solidFill>
                <a:latin typeface="黑体" pitchFamily="2" charset="-122"/>
                <a:ea typeface="黑体" pitchFamily="2" charset="-122"/>
              </a:rPr>
              <a:t> </a:t>
            </a:r>
            <a:r>
              <a:rPr lang="en-US" altLang="zh-CN" sz="2800" dirty="0">
                <a:solidFill>
                  <a:schemeClr val="hlink"/>
                </a:solidFill>
                <a:latin typeface="黑体" pitchFamily="2" charset="-122"/>
                <a:ea typeface="黑体" pitchFamily="2" charset="-122"/>
              </a:rPr>
              <a:t>C</a:t>
            </a:r>
            <a:r>
              <a:rPr lang="zh-CN" altLang="en-US" sz="2800" dirty="0">
                <a:solidFill>
                  <a:schemeClr val="hlink"/>
                </a:solidFill>
                <a:latin typeface="黑体" pitchFamily="2" charset="-122"/>
                <a:ea typeface="黑体" pitchFamily="2" charset="-122"/>
              </a:rPr>
              <a:t>个初始聚类中心，</a:t>
            </a:r>
            <a:r>
              <a:rPr lang="zh-CN" altLang="en-US" sz="2800" dirty="0">
                <a:latin typeface="黑体" pitchFamily="2" charset="-122"/>
                <a:ea typeface="黑体" pitchFamily="2" charset="-122"/>
              </a:rPr>
              <a:t>按最小距离原则将各模式分配到 </a:t>
            </a:r>
            <a:r>
              <a:rPr lang="en-US" altLang="zh-CN" sz="2800" dirty="0">
                <a:latin typeface="黑体" pitchFamily="2" charset="-122"/>
                <a:ea typeface="黑体" pitchFamily="2" charset="-122"/>
              </a:rPr>
              <a:t>C</a:t>
            </a:r>
            <a:r>
              <a:rPr lang="zh-CN" altLang="en-US" sz="2800" dirty="0">
                <a:latin typeface="黑体" pitchFamily="2" charset="-122"/>
                <a:ea typeface="黑体" pitchFamily="2" charset="-122"/>
              </a:rPr>
              <a:t>类中的某一类，之后不断地</a:t>
            </a:r>
            <a:r>
              <a:rPr lang="zh-CN" altLang="en-US" sz="2800" dirty="0">
                <a:solidFill>
                  <a:schemeClr val="hlink"/>
                </a:solidFill>
                <a:latin typeface="黑体" pitchFamily="2" charset="-122"/>
                <a:ea typeface="黑体" pitchFamily="2" charset="-122"/>
              </a:rPr>
              <a:t>计算类心</a:t>
            </a:r>
            <a:r>
              <a:rPr lang="zh-CN" altLang="en-US" sz="2800" dirty="0">
                <a:latin typeface="黑体" pitchFamily="2" charset="-122"/>
                <a:ea typeface="黑体" pitchFamily="2" charset="-122"/>
              </a:rPr>
              <a:t>和</a:t>
            </a:r>
            <a:r>
              <a:rPr lang="zh-CN" altLang="en-US" sz="2800" dirty="0">
                <a:solidFill>
                  <a:schemeClr val="hlink"/>
                </a:solidFill>
                <a:latin typeface="黑体" pitchFamily="2" charset="-122"/>
                <a:ea typeface="黑体" pitchFamily="2" charset="-122"/>
              </a:rPr>
              <a:t>调整各模式</a:t>
            </a:r>
            <a:r>
              <a:rPr lang="zh-CN" altLang="en-US" sz="2800" dirty="0">
                <a:latin typeface="黑体" pitchFamily="2" charset="-122"/>
                <a:ea typeface="黑体" pitchFamily="2" charset="-122"/>
              </a:rPr>
              <a:t>的类别，最终使各模式到其判属类别中心的距离平方之和最小。</a:t>
            </a:r>
          </a:p>
        </p:txBody>
      </p:sp>
      <p:graphicFrame>
        <p:nvGraphicFramePr>
          <p:cNvPr id="10" name="Object 4"/>
          <p:cNvGraphicFramePr>
            <a:graphicFrameLocks noChangeAspect="1"/>
          </p:cNvGraphicFramePr>
          <p:nvPr/>
        </p:nvGraphicFramePr>
        <p:xfrm>
          <a:off x="5942013" y="1571612"/>
          <a:ext cx="2089150" cy="546100"/>
        </p:xfrm>
        <a:graphic>
          <a:graphicData uri="http://schemas.openxmlformats.org/presentationml/2006/ole">
            <p:oleObj spid="_x0000_s583683" r:id="rId4" imgW="876300" imgH="228600" progId="Equation.3">
              <p:embed/>
            </p:oleObj>
          </a:graphicData>
        </a:graphic>
      </p:graphicFrame>
      <p:sp>
        <p:nvSpPr>
          <p:cNvPr id="8" name="标题 7"/>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zh-CN" altLang="en-US" dirty="0"/>
          </a:p>
        </p:txBody>
      </p: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5835" y="839702"/>
            <a:ext cx="8516471" cy="5337261"/>
          </a:xfrm>
        </p:spPr>
        <p:txBody>
          <a:bodyPr>
            <a:normAutofit/>
          </a:bodyPr>
          <a:lstStyle/>
          <a:p>
            <a:pPr lvl="2">
              <a:buNone/>
            </a:pPr>
            <a:endParaRPr lang="zh-CN" altLang="en-US" dirty="0" smtClean="0"/>
          </a:p>
          <a:p>
            <a:pPr lvl="2"/>
            <a:endParaRPr lang="en-US" dirty="0" smtClean="0"/>
          </a:p>
          <a:p>
            <a:pPr lvl="2"/>
            <a:endParaRPr lang="en-US" dirty="0" smtClean="0"/>
          </a:p>
          <a:p>
            <a:pPr lvl="2"/>
            <a:endParaRPr lang="en-US" dirty="0"/>
          </a:p>
        </p:txBody>
      </p:sp>
      <p:sp>
        <p:nvSpPr>
          <p:cNvPr id="16" name="Rectangle 9"/>
          <p:cNvSpPr>
            <a:spLocks noChangeArrowheads="1"/>
          </p:cNvSpPr>
          <p:nvPr/>
        </p:nvSpPr>
        <p:spPr bwMode="auto">
          <a:xfrm>
            <a:off x="500035" y="839702"/>
            <a:ext cx="3357586" cy="738664"/>
          </a:xfrm>
          <a:prstGeom prst="rect">
            <a:avLst/>
          </a:prstGeom>
          <a:noFill/>
          <a:ln w="9525">
            <a:noFill/>
            <a:miter lim="800000"/>
            <a:headEnd/>
            <a:tailEnd/>
          </a:ln>
          <a:effectLst/>
        </p:spPr>
        <p:txBody>
          <a:bodyPr wrap="square">
            <a:spAutoFit/>
          </a:bodyPr>
          <a:lstStyle/>
          <a:p>
            <a:pPr marL="228600" indent="-228600">
              <a:lnSpc>
                <a:spcPct val="150000"/>
              </a:lnSpc>
              <a:spcBef>
                <a:spcPts val="1000"/>
              </a:spcBef>
              <a:buFont typeface="Wingdings" pitchFamily="2" charset="2"/>
              <a:buChar char="ü"/>
            </a:pPr>
            <a:r>
              <a:rPr lang="en-US" altLang="zh-CN" sz="2800" dirty="0" smtClean="0"/>
              <a:t>3.</a:t>
            </a:r>
            <a:r>
              <a:rPr lang="zh-CN" altLang="en-US" sz="2800" dirty="0"/>
              <a:t>动态聚类框图</a:t>
            </a:r>
          </a:p>
        </p:txBody>
      </p:sp>
      <p:sp>
        <p:nvSpPr>
          <p:cNvPr id="24" name="标题 23"/>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zh-CN" altLang="en-US" dirty="0"/>
          </a:p>
        </p:txBody>
      </p:sp>
      <p:sp>
        <p:nvSpPr>
          <p:cNvPr id="29" name="矩形 28"/>
          <p:cNvSpPr/>
          <p:nvPr/>
        </p:nvSpPr>
        <p:spPr>
          <a:xfrm>
            <a:off x="1133661" y="3219282"/>
            <a:ext cx="1719276" cy="1298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相似性度量</a:t>
            </a:r>
            <a:endParaRPr lang="zh-CN" altLang="en-US" dirty="0"/>
          </a:p>
        </p:txBody>
      </p:sp>
      <p:sp>
        <p:nvSpPr>
          <p:cNvPr id="30" name="矩形 29"/>
          <p:cNvSpPr/>
          <p:nvPr/>
        </p:nvSpPr>
        <p:spPr>
          <a:xfrm>
            <a:off x="1143187" y="5092982"/>
            <a:ext cx="1709750" cy="11818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确定新的聚类中心</a:t>
            </a:r>
            <a:endParaRPr lang="zh-CN" altLang="en-US" dirty="0"/>
          </a:p>
        </p:txBody>
      </p:sp>
      <p:sp>
        <p:nvSpPr>
          <p:cNvPr id="31" name="矩形 30"/>
          <p:cNvSpPr/>
          <p:nvPr/>
        </p:nvSpPr>
        <p:spPr>
          <a:xfrm>
            <a:off x="1128897" y="1810210"/>
            <a:ext cx="1714512" cy="92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初始化聚类中心</a:t>
            </a:r>
            <a:endParaRPr lang="zh-CN" altLang="en-US" dirty="0"/>
          </a:p>
        </p:txBody>
      </p:sp>
      <p:cxnSp>
        <p:nvCxnSpPr>
          <p:cNvPr id="33" name="直接箭头连接符 32"/>
          <p:cNvCxnSpPr>
            <a:stCxn id="31" idx="2"/>
          </p:cNvCxnSpPr>
          <p:nvPr/>
        </p:nvCxnSpPr>
        <p:spPr>
          <a:xfrm rot="16200000" flipH="1">
            <a:off x="1747158" y="2977898"/>
            <a:ext cx="480378" cy="23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stCxn id="29" idx="2"/>
            <a:endCxn id="30" idx="0"/>
          </p:cNvCxnSpPr>
          <p:nvPr/>
        </p:nvCxnSpPr>
        <p:spPr>
          <a:xfrm rot="16200000" flipH="1">
            <a:off x="1707843" y="4802763"/>
            <a:ext cx="575674" cy="47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2833885" y="5683891"/>
            <a:ext cx="1600601" cy="3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49" idx="2"/>
          </p:cNvCxnSpPr>
          <p:nvPr/>
        </p:nvCxnSpPr>
        <p:spPr>
          <a:xfrm rot="5400000" flipH="1" flipV="1">
            <a:off x="4249438" y="5492496"/>
            <a:ext cx="380417" cy="103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rot="10800000">
            <a:off x="1998064" y="3034617"/>
            <a:ext cx="2436422" cy="15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49" idx="0"/>
          </p:cNvCxnSpPr>
          <p:nvPr/>
        </p:nvCxnSpPr>
        <p:spPr>
          <a:xfrm rot="5400000" flipH="1" flipV="1">
            <a:off x="4186383" y="3296218"/>
            <a:ext cx="516849" cy="1"/>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629364" y="3183722"/>
            <a:ext cx="770282" cy="369332"/>
          </a:xfrm>
          <a:prstGeom prst="rect">
            <a:avLst/>
          </a:prstGeom>
          <a:noFill/>
        </p:spPr>
        <p:txBody>
          <a:bodyPr wrap="square" rtlCol="0">
            <a:spAutoFit/>
          </a:bodyPr>
          <a:lstStyle/>
          <a:p>
            <a:r>
              <a:rPr lang="en-US" altLang="zh-CN" dirty="0" smtClean="0"/>
              <a:t>True</a:t>
            </a:r>
            <a:endParaRPr lang="zh-CN" altLang="en-US" dirty="0"/>
          </a:p>
        </p:txBody>
      </p:sp>
      <p:sp>
        <p:nvSpPr>
          <p:cNvPr id="45" name="矩形 44"/>
          <p:cNvSpPr/>
          <p:nvPr/>
        </p:nvSpPr>
        <p:spPr>
          <a:xfrm>
            <a:off x="6612013" y="3965110"/>
            <a:ext cx="1765505" cy="92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输出最终聚类结果</a:t>
            </a:r>
            <a:endParaRPr lang="zh-CN" altLang="en-US" dirty="0"/>
          </a:p>
        </p:txBody>
      </p:sp>
      <p:cxnSp>
        <p:nvCxnSpPr>
          <p:cNvPr id="46" name="直接箭头连接符 45"/>
          <p:cNvCxnSpPr>
            <a:stCxn id="49" idx="3"/>
          </p:cNvCxnSpPr>
          <p:nvPr/>
        </p:nvCxnSpPr>
        <p:spPr>
          <a:xfrm>
            <a:off x="5841413" y="4431045"/>
            <a:ext cx="770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5841413" y="4063301"/>
            <a:ext cx="770600" cy="369332"/>
          </a:xfrm>
          <a:prstGeom prst="rect">
            <a:avLst/>
          </a:prstGeom>
          <a:noFill/>
        </p:spPr>
        <p:txBody>
          <a:bodyPr wrap="square" rtlCol="0">
            <a:spAutoFit/>
          </a:bodyPr>
          <a:lstStyle/>
          <a:p>
            <a:pPr algn="r"/>
            <a:r>
              <a:rPr lang="en-US" altLang="zh-CN" dirty="0" smtClean="0"/>
              <a:t>False</a:t>
            </a:r>
            <a:endParaRPr lang="zh-CN" altLang="en-US" dirty="0"/>
          </a:p>
        </p:txBody>
      </p:sp>
      <p:sp>
        <p:nvSpPr>
          <p:cNvPr id="49" name="菱形 48"/>
          <p:cNvSpPr/>
          <p:nvPr/>
        </p:nvSpPr>
        <p:spPr>
          <a:xfrm>
            <a:off x="3048200" y="3554642"/>
            <a:ext cx="2793213" cy="17528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聚类中心发生变化（</a:t>
            </a:r>
            <a:r>
              <a:rPr lang="en-US" altLang="zh-CN" dirty="0" smtClean="0"/>
              <a:t>E </a:t>
            </a:r>
            <a:r>
              <a:rPr lang="zh-CN" altLang="en-US" dirty="0" smtClean="0"/>
              <a:t>≤</a:t>
            </a:r>
            <a:r>
              <a:rPr lang="en-US" altLang="zh-CN" dirty="0" smtClean="0"/>
              <a:t>threshold</a:t>
            </a:r>
            <a:r>
              <a:rPr lang="zh-CN" altLang="en-US" dirty="0" smtClean="0"/>
              <a:t>）</a:t>
            </a:r>
            <a:endParaRPr lang="zh-CN" altLang="en-US" dirty="0"/>
          </a:p>
        </p:txBody>
      </p: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5835" y="839702"/>
            <a:ext cx="8516471" cy="5337261"/>
          </a:xfrm>
        </p:spPr>
        <p:txBody>
          <a:bodyPr>
            <a:normAutofit/>
          </a:bodyPr>
          <a:lstStyle/>
          <a:p>
            <a:pPr lvl="2">
              <a:buNone/>
            </a:pPr>
            <a:endParaRPr lang="zh-CN" altLang="en-US" dirty="0" smtClean="0"/>
          </a:p>
          <a:p>
            <a:pPr lvl="2"/>
            <a:endParaRPr lang="en-US" dirty="0" smtClean="0"/>
          </a:p>
          <a:p>
            <a:pPr lvl="2"/>
            <a:endParaRPr lang="en-US" dirty="0"/>
          </a:p>
          <a:p>
            <a:pPr lvl="2"/>
            <a:endParaRPr lang="en-US" dirty="0"/>
          </a:p>
        </p:txBody>
      </p:sp>
      <p:sp>
        <p:nvSpPr>
          <p:cNvPr id="8" name="Rectangle 3"/>
          <p:cNvSpPr>
            <a:spLocks noChangeArrowheads="1"/>
          </p:cNvSpPr>
          <p:nvPr/>
        </p:nvSpPr>
        <p:spPr bwMode="auto">
          <a:xfrm>
            <a:off x="295835" y="1015497"/>
            <a:ext cx="7561262" cy="664862"/>
          </a:xfrm>
          <a:prstGeom prst="rect">
            <a:avLst/>
          </a:prstGeom>
          <a:noFill/>
          <a:ln w="9525">
            <a:noFill/>
            <a:miter lim="800000"/>
            <a:headEnd/>
            <a:tailEnd/>
          </a:ln>
        </p:spPr>
        <p:txBody>
          <a:bodyPr>
            <a:spAutoFit/>
          </a:bodyPr>
          <a:lstStyle/>
          <a:p>
            <a:pPr marL="228600" indent="-228600">
              <a:lnSpc>
                <a:spcPct val="150000"/>
              </a:lnSpc>
              <a:spcBef>
                <a:spcPts val="1000"/>
              </a:spcBef>
              <a:buFont typeface="Wingdings" pitchFamily="2" charset="2"/>
              <a:buChar char="ü"/>
            </a:pPr>
            <a:r>
              <a:rPr lang="en-US" altLang="zh-CN" sz="2800" dirty="0" smtClean="0"/>
              <a:t>4.算法原理步骤</a:t>
            </a:r>
            <a:endParaRPr lang="en-US" altLang="zh-CN" sz="2800" dirty="0"/>
          </a:p>
        </p:txBody>
      </p:sp>
      <p:grpSp>
        <p:nvGrpSpPr>
          <p:cNvPr id="11" name="Group 22"/>
          <p:cNvGrpSpPr>
            <a:grpSpLocks/>
          </p:cNvGrpSpPr>
          <p:nvPr/>
        </p:nvGrpSpPr>
        <p:grpSpPr bwMode="auto">
          <a:xfrm>
            <a:off x="295835" y="1811337"/>
            <a:ext cx="8428037" cy="3806825"/>
            <a:chOff x="793" y="1661"/>
            <a:chExt cx="4967" cy="2398"/>
          </a:xfrm>
        </p:grpSpPr>
        <p:grpSp>
          <p:nvGrpSpPr>
            <p:cNvPr id="12" name="Group 25"/>
            <p:cNvGrpSpPr>
              <a:grpSpLocks/>
            </p:cNvGrpSpPr>
            <p:nvPr/>
          </p:nvGrpSpPr>
          <p:grpSpPr bwMode="auto">
            <a:xfrm>
              <a:off x="793" y="1661"/>
              <a:ext cx="4581" cy="660"/>
              <a:chOff x="793" y="1661"/>
              <a:chExt cx="4581" cy="660"/>
            </a:xfrm>
          </p:grpSpPr>
          <p:sp>
            <p:nvSpPr>
              <p:cNvPr id="25" name="Rectangle 10"/>
              <p:cNvSpPr>
                <a:spLocks noChangeArrowheads="1"/>
              </p:cNvSpPr>
              <p:nvPr/>
            </p:nvSpPr>
            <p:spPr bwMode="auto">
              <a:xfrm>
                <a:off x="793" y="1661"/>
                <a:ext cx="4581" cy="596"/>
              </a:xfrm>
              <a:prstGeom prst="rect">
                <a:avLst/>
              </a:prstGeom>
              <a:noFill/>
              <a:ln w="9525">
                <a:noFill/>
                <a:miter lim="800000"/>
                <a:headEnd/>
                <a:tailEnd/>
              </a:ln>
            </p:spPr>
            <p:txBody>
              <a:bodyPr>
                <a:spAutoFit/>
              </a:bodyPr>
              <a:lstStyle/>
              <a:p>
                <a:r>
                  <a:rPr lang="en-US" altLang="zh-CN" sz="2800" dirty="0">
                    <a:latin typeface="黑体" pitchFamily="2" charset="-122"/>
                    <a:ea typeface="黑体" pitchFamily="2" charset="-122"/>
                  </a:rPr>
                  <a:t>⑴ </a:t>
                </a:r>
                <a:r>
                  <a:rPr lang="zh-CN" altLang="en-US" sz="2800" dirty="0">
                    <a:latin typeface="黑体" pitchFamily="2" charset="-122"/>
                    <a:ea typeface="黑体" pitchFamily="2" charset="-122"/>
                  </a:rPr>
                  <a:t>任选</a:t>
                </a:r>
                <a:r>
                  <a:rPr lang="en-US" altLang="zh-CN" sz="2800" dirty="0">
                    <a:latin typeface="黑体" pitchFamily="2" charset="-122"/>
                    <a:ea typeface="黑体" pitchFamily="2" charset="-122"/>
                  </a:rPr>
                  <a:t>C</a:t>
                </a:r>
                <a:r>
                  <a:rPr lang="zh-CN" altLang="en-US" sz="2800" dirty="0">
                    <a:latin typeface="黑体" pitchFamily="2" charset="-122"/>
                    <a:ea typeface="黑体" pitchFamily="2" charset="-122"/>
                  </a:rPr>
                  <a:t>个模式特征矢量作为初始聚类中心：</a:t>
                </a:r>
              </a:p>
              <a:p>
                <a:r>
                  <a:rPr lang="zh-CN" altLang="en-US" sz="2800" dirty="0">
                    <a:latin typeface="黑体" pitchFamily="2" charset="-122"/>
                    <a:ea typeface="黑体" pitchFamily="2" charset="-122"/>
                  </a:rPr>
                  <a:t>                  </a:t>
                </a:r>
                <a:r>
                  <a:rPr lang="en-US" altLang="zh-CN" sz="2800" dirty="0">
                    <a:latin typeface="黑体" pitchFamily="2" charset="-122"/>
                    <a:ea typeface="黑体" pitchFamily="2" charset="-122"/>
                  </a:rPr>
                  <a:t>, </a:t>
                </a:r>
                <a:r>
                  <a:rPr lang="zh-CN" altLang="en-US" sz="2800" dirty="0">
                    <a:latin typeface="黑体" pitchFamily="2" charset="-122"/>
                    <a:ea typeface="黑体" pitchFamily="2" charset="-122"/>
                  </a:rPr>
                  <a:t>令      。</a:t>
                </a:r>
              </a:p>
            </p:txBody>
          </p:sp>
          <p:graphicFrame>
            <p:nvGraphicFramePr>
              <p:cNvPr id="26" name="Object 11"/>
              <p:cNvGraphicFramePr>
                <a:graphicFrameLocks noChangeAspect="1"/>
              </p:cNvGraphicFramePr>
              <p:nvPr/>
            </p:nvGraphicFramePr>
            <p:xfrm>
              <a:off x="1088" y="1933"/>
              <a:ext cx="1726" cy="388"/>
            </p:xfrm>
            <a:graphic>
              <a:graphicData uri="http://schemas.openxmlformats.org/presentationml/2006/ole">
                <p:oleObj spid="_x0000_s584707" r:id="rId4" imgW="990170" imgH="241195" progId="Equation.3">
                  <p:embed/>
                </p:oleObj>
              </a:graphicData>
            </a:graphic>
          </p:graphicFrame>
          <p:graphicFrame>
            <p:nvGraphicFramePr>
              <p:cNvPr id="27" name="Object 12"/>
              <p:cNvGraphicFramePr>
                <a:graphicFrameLocks noChangeAspect="1"/>
              </p:cNvGraphicFramePr>
              <p:nvPr/>
            </p:nvGraphicFramePr>
            <p:xfrm>
              <a:off x="3235" y="1984"/>
              <a:ext cx="522" cy="268"/>
            </p:xfrm>
            <a:graphic>
              <a:graphicData uri="http://schemas.openxmlformats.org/presentationml/2006/ole">
                <p:oleObj spid="_x0000_s584708" name="Equation" r:id="rId5" imgW="355320" imgH="177480" progId="Equation.DSMT4">
                  <p:embed/>
                </p:oleObj>
              </a:graphicData>
            </a:graphic>
          </p:graphicFrame>
        </p:grpSp>
        <p:grpSp>
          <p:nvGrpSpPr>
            <p:cNvPr id="13" name="Group 26"/>
            <p:cNvGrpSpPr>
              <a:grpSpLocks/>
            </p:cNvGrpSpPr>
            <p:nvPr/>
          </p:nvGrpSpPr>
          <p:grpSpPr bwMode="auto">
            <a:xfrm>
              <a:off x="793" y="2251"/>
              <a:ext cx="4967" cy="1808"/>
              <a:chOff x="793" y="2251"/>
              <a:chExt cx="4967" cy="1808"/>
            </a:xfrm>
          </p:grpSpPr>
          <p:sp>
            <p:nvSpPr>
              <p:cNvPr id="14" name="Rectangle 13"/>
              <p:cNvSpPr>
                <a:spLocks noChangeArrowheads="1"/>
              </p:cNvSpPr>
              <p:nvPr/>
            </p:nvSpPr>
            <p:spPr bwMode="auto">
              <a:xfrm>
                <a:off x="793" y="2251"/>
                <a:ext cx="4967" cy="1808"/>
              </a:xfrm>
              <a:prstGeom prst="rect">
                <a:avLst/>
              </a:prstGeom>
              <a:noFill/>
              <a:ln w="9525">
                <a:noFill/>
                <a:miter lim="800000"/>
                <a:headEnd/>
                <a:tailEnd/>
              </a:ln>
            </p:spPr>
            <p:txBody>
              <a:bodyPr>
                <a:spAutoFit/>
              </a:bodyPr>
              <a:lstStyle/>
              <a:p>
                <a:pPr>
                  <a:spcBef>
                    <a:spcPct val="50000"/>
                  </a:spcBef>
                </a:pPr>
                <a:r>
                  <a:rPr lang="en-US" altLang="zh-CN" sz="2800">
                    <a:latin typeface="黑体" pitchFamily="2" charset="-122"/>
                    <a:ea typeface="黑体" pitchFamily="2" charset="-122"/>
                  </a:rPr>
                  <a:t>⑵ </a:t>
                </a:r>
                <a:r>
                  <a:rPr lang="zh-CN" altLang="en-US" sz="2800">
                    <a:latin typeface="黑体" pitchFamily="2" charset="-122"/>
                    <a:ea typeface="黑体" pitchFamily="2" charset="-122"/>
                  </a:rPr>
                  <a:t>将待分类的模式特征矢量集    中的模式逐个按最小距离原则分划给</a:t>
                </a:r>
                <a:r>
                  <a:rPr lang="en-US" altLang="zh-CN" sz="2800">
                    <a:latin typeface="黑体" pitchFamily="2" charset="-122"/>
                    <a:ea typeface="黑体" pitchFamily="2" charset="-122"/>
                  </a:rPr>
                  <a:t>C</a:t>
                </a:r>
                <a:r>
                  <a:rPr lang="zh-CN" altLang="en-US" sz="2800">
                    <a:latin typeface="黑体" pitchFamily="2" charset="-122"/>
                    <a:ea typeface="黑体" pitchFamily="2" charset="-122"/>
                  </a:rPr>
                  <a:t>类中的某一类，即</a:t>
                </a:r>
                <a:r>
                  <a:rPr lang="en-US" altLang="zh-CN" sz="2800">
                    <a:latin typeface="黑体" pitchFamily="2" charset="-122"/>
                    <a:ea typeface="黑体" pitchFamily="2" charset="-122"/>
                  </a:rPr>
                  <a:t>:</a:t>
                </a:r>
              </a:p>
              <a:p>
                <a:pPr>
                  <a:spcBef>
                    <a:spcPct val="50000"/>
                  </a:spcBef>
                </a:pPr>
                <a:r>
                  <a:rPr lang="zh-CN" altLang="en-US" sz="2800">
                    <a:latin typeface="黑体" pitchFamily="2" charset="-122"/>
                    <a:ea typeface="黑体" pitchFamily="2" charset="-122"/>
                  </a:rPr>
                  <a:t>如果   				     则</a:t>
                </a:r>
                <a:r>
                  <a:rPr lang="en-US" altLang="zh-CN" sz="2800">
                    <a:latin typeface="黑体" pitchFamily="2" charset="-122"/>
                    <a:ea typeface="黑体" pitchFamily="2" charset="-122"/>
                  </a:rPr>
                  <a:t>             ,</a:t>
                </a:r>
              </a:p>
              <a:p>
                <a:pPr>
                  <a:spcBef>
                    <a:spcPct val="50000"/>
                  </a:spcBef>
                </a:pPr>
                <a:r>
                  <a:rPr lang="zh-CN" altLang="en-US" sz="2800">
                    <a:latin typeface="黑体" pitchFamily="2" charset="-122"/>
                    <a:ea typeface="黑体" pitchFamily="2" charset="-122"/>
                  </a:rPr>
                  <a:t>式中    表示   和    的中心    的距离，上角标</a:t>
                </a:r>
              </a:p>
              <a:p>
                <a:pPr>
                  <a:spcBef>
                    <a:spcPct val="50000"/>
                  </a:spcBef>
                </a:pPr>
                <a:r>
                  <a:rPr lang="zh-CN" altLang="en-US" sz="2800">
                    <a:latin typeface="黑体" pitchFamily="2" charset="-122"/>
                    <a:ea typeface="黑体" pitchFamily="2" charset="-122"/>
                  </a:rPr>
                  <a:t>表示迭代次数。于是产生新聚类</a:t>
                </a:r>
                <a:r>
                  <a:rPr lang="zh-CN" altLang="en-US" sz="2800">
                    <a:solidFill>
                      <a:srgbClr val="008000"/>
                    </a:solidFill>
                    <a:latin typeface="黑体" pitchFamily="2" charset="-122"/>
                    <a:ea typeface="黑体" pitchFamily="2" charset="-122"/>
                  </a:rPr>
                  <a:t>                。</a:t>
                </a:r>
              </a:p>
            </p:txBody>
          </p:sp>
          <p:graphicFrame>
            <p:nvGraphicFramePr>
              <p:cNvPr id="15" name="Object 14"/>
              <p:cNvGraphicFramePr>
                <a:graphicFrameLocks noChangeAspect="1"/>
              </p:cNvGraphicFramePr>
              <p:nvPr/>
            </p:nvGraphicFramePr>
            <p:xfrm>
              <a:off x="3824" y="2299"/>
              <a:ext cx="317" cy="281"/>
            </p:xfrm>
            <a:graphic>
              <a:graphicData uri="http://schemas.openxmlformats.org/presentationml/2006/ole">
                <p:oleObj spid="_x0000_s584709" r:id="rId6" imgW="253890" imgH="228501" progId="Equation.3">
                  <p:embed/>
                </p:oleObj>
              </a:graphicData>
            </a:graphic>
          </p:graphicFrame>
          <p:graphicFrame>
            <p:nvGraphicFramePr>
              <p:cNvPr id="16" name="Object 15"/>
              <p:cNvGraphicFramePr>
                <a:graphicFrameLocks noChangeAspect="1"/>
              </p:cNvGraphicFramePr>
              <p:nvPr/>
            </p:nvGraphicFramePr>
            <p:xfrm>
              <a:off x="1340" y="2884"/>
              <a:ext cx="1361" cy="418"/>
            </p:xfrm>
            <a:graphic>
              <a:graphicData uri="http://schemas.openxmlformats.org/presentationml/2006/ole">
                <p:oleObj spid="_x0000_s584710" name="Equation" r:id="rId7" imgW="990360" imgH="304560" progId="Equation.DSMT4">
                  <p:embed/>
                </p:oleObj>
              </a:graphicData>
            </a:graphic>
          </p:graphicFrame>
          <p:graphicFrame>
            <p:nvGraphicFramePr>
              <p:cNvPr id="17" name="Object 16"/>
              <p:cNvGraphicFramePr>
                <a:graphicFrameLocks noChangeAspect="1"/>
              </p:cNvGraphicFramePr>
              <p:nvPr/>
            </p:nvGraphicFramePr>
            <p:xfrm>
              <a:off x="2730" y="2929"/>
              <a:ext cx="1224" cy="279"/>
            </p:xfrm>
            <a:graphic>
              <a:graphicData uri="http://schemas.openxmlformats.org/presentationml/2006/ole">
                <p:oleObj spid="_x0000_s584711" r:id="rId8" imgW="876300" imgH="203200" progId="Equation.3">
                  <p:embed/>
                </p:oleObj>
              </a:graphicData>
            </a:graphic>
          </p:graphicFrame>
          <p:graphicFrame>
            <p:nvGraphicFramePr>
              <p:cNvPr id="18" name="Object 17"/>
              <p:cNvGraphicFramePr>
                <a:graphicFrameLocks noChangeAspect="1"/>
              </p:cNvGraphicFramePr>
              <p:nvPr/>
            </p:nvGraphicFramePr>
            <p:xfrm>
              <a:off x="4330" y="2929"/>
              <a:ext cx="928" cy="350"/>
            </p:xfrm>
            <a:graphic>
              <a:graphicData uri="http://schemas.openxmlformats.org/presentationml/2006/ole">
                <p:oleObj spid="_x0000_s584712" name="Equation" r:id="rId9" imgW="634680" imgH="241200" progId="Equation.DSMT4">
                  <p:embed/>
                </p:oleObj>
              </a:graphicData>
            </a:graphic>
          </p:graphicFrame>
          <p:graphicFrame>
            <p:nvGraphicFramePr>
              <p:cNvPr id="19" name="Object 18"/>
              <p:cNvGraphicFramePr>
                <a:graphicFrameLocks noChangeAspect="1"/>
              </p:cNvGraphicFramePr>
              <p:nvPr/>
            </p:nvGraphicFramePr>
            <p:xfrm>
              <a:off x="1256" y="3334"/>
              <a:ext cx="362" cy="349"/>
            </p:xfrm>
            <a:graphic>
              <a:graphicData uri="http://schemas.openxmlformats.org/presentationml/2006/ole">
                <p:oleObj spid="_x0000_s584713" r:id="rId10" imgW="266469" imgH="253780" progId="Equation.3">
                  <p:embed/>
                </p:oleObj>
              </a:graphicData>
            </a:graphic>
          </p:graphicFrame>
          <p:graphicFrame>
            <p:nvGraphicFramePr>
              <p:cNvPr id="20" name="Object 19"/>
              <p:cNvGraphicFramePr>
                <a:graphicFrameLocks noChangeAspect="1"/>
              </p:cNvGraphicFramePr>
              <p:nvPr/>
            </p:nvGraphicFramePr>
            <p:xfrm>
              <a:off x="2182" y="3334"/>
              <a:ext cx="224" cy="337"/>
            </p:xfrm>
            <a:graphic>
              <a:graphicData uri="http://schemas.openxmlformats.org/presentationml/2006/ole">
                <p:oleObj spid="_x0000_s584714" r:id="rId11" imgW="152334" imgH="228501" progId="Equation.3">
                  <p:embed/>
                </p:oleObj>
              </a:graphicData>
            </a:graphic>
          </p:graphicFrame>
          <p:graphicFrame>
            <p:nvGraphicFramePr>
              <p:cNvPr id="21" name="Object 20"/>
              <p:cNvGraphicFramePr>
                <a:graphicFrameLocks noChangeAspect="1"/>
              </p:cNvGraphicFramePr>
              <p:nvPr/>
            </p:nvGraphicFramePr>
            <p:xfrm>
              <a:off x="2645" y="3379"/>
              <a:ext cx="363" cy="334"/>
            </p:xfrm>
            <a:graphic>
              <a:graphicData uri="http://schemas.openxmlformats.org/presentationml/2006/ole">
                <p:oleObj spid="_x0000_s584715" name="Equation" r:id="rId12" imgW="279360" imgH="253800" progId="Equation.DSMT4">
                  <p:embed/>
                </p:oleObj>
              </a:graphicData>
            </a:graphic>
          </p:graphicFrame>
          <p:graphicFrame>
            <p:nvGraphicFramePr>
              <p:cNvPr id="22" name="Object 21"/>
              <p:cNvGraphicFramePr>
                <a:graphicFrameLocks noChangeAspect="1"/>
              </p:cNvGraphicFramePr>
              <p:nvPr/>
            </p:nvGraphicFramePr>
            <p:xfrm>
              <a:off x="3698" y="3334"/>
              <a:ext cx="378" cy="378"/>
            </p:xfrm>
            <a:graphic>
              <a:graphicData uri="http://schemas.openxmlformats.org/presentationml/2006/ole">
                <p:oleObj spid="_x0000_s584716" r:id="rId13" imgW="253780" imgH="253780" progId="Equation.3">
                  <p:embed/>
                </p:oleObj>
              </a:graphicData>
            </a:graphic>
          </p:graphicFrame>
          <p:graphicFrame>
            <p:nvGraphicFramePr>
              <p:cNvPr id="23" name="Object 22"/>
              <p:cNvGraphicFramePr>
                <a:graphicFrameLocks noChangeAspect="1"/>
              </p:cNvGraphicFramePr>
              <p:nvPr/>
            </p:nvGraphicFramePr>
            <p:xfrm>
              <a:off x="3824" y="3739"/>
              <a:ext cx="454" cy="320"/>
            </p:xfrm>
            <a:graphic>
              <a:graphicData uri="http://schemas.openxmlformats.org/presentationml/2006/ole">
                <p:oleObj spid="_x0000_s584717" name="Equation" r:id="rId14" imgW="368280" imgH="253800" progId="Equation.DSMT4">
                  <p:embed/>
                </p:oleObj>
              </a:graphicData>
            </a:graphic>
          </p:graphicFrame>
          <p:graphicFrame>
            <p:nvGraphicFramePr>
              <p:cNvPr id="24" name="Object 23"/>
              <p:cNvGraphicFramePr>
                <a:graphicFrameLocks noChangeAspect="1"/>
              </p:cNvGraphicFramePr>
              <p:nvPr/>
            </p:nvGraphicFramePr>
            <p:xfrm>
              <a:off x="4372" y="3784"/>
              <a:ext cx="1089" cy="263"/>
            </p:xfrm>
            <a:graphic>
              <a:graphicData uri="http://schemas.openxmlformats.org/presentationml/2006/ole">
                <p:oleObj spid="_x0000_s584718" r:id="rId15" imgW="825500" imgH="203200" progId="Equation.3">
                  <p:embed/>
                </p:oleObj>
              </a:graphicData>
            </a:graphic>
          </p:graphicFrame>
        </p:grpSp>
      </p:grpSp>
      <p:sp>
        <p:nvSpPr>
          <p:cNvPr id="28" name="标题 27"/>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zh-CN" altLang="en-US" dirty="0"/>
          </a:p>
        </p:txBody>
      </p: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5835" y="839702"/>
            <a:ext cx="8516471" cy="5337261"/>
          </a:xfrm>
        </p:spPr>
        <p:txBody>
          <a:bodyPr>
            <a:normAutofit/>
          </a:bodyPr>
          <a:lstStyle/>
          <a:p>
            <a:pPr lvl="2">
              <a:buNone/>
            </a:pPr>
            <a:endParaRPr lang="zh-CN" altLang="en-US" dirty="0" smtClean="0"/>
          </a:p>
          <a:p>
            <a:pPr lvl="2"/>
            <a:endParaRPr lang="en-US" dirty="0" smtClean="0"/>
          </a:p>
          <a:p>
            <a:pPr lvl="2"/>
            <a:endParaRPr lang="en-US" dirty="0"/>
          </a:p>
          <a:p>
            <a:pPr lvl="2"/>
            <a:endParaRPr lang="en-US" dirty="0"/>
          </a:p>
        </p:txBody>
      </p:sp>
      <p:sp>
        <p:nvSpPr>
          <p:cNvPr id="8" name="Rectangle 3"/>
          <p:cNvSpPr>
            <a:spLocks noChangeArrowheads="1"/>
          </p:cNvSpPr>
          <p:nvPr/>
        </p:nvSpPr>
        <p:spPr bwMode="auto">
          <a:xfrm>
            <a:off x="295835" y="1015497"/>
            <a:ext cx="7561262" cy="664862"/>
          </a:xfrm>
          <a:prstGeom prst="rect">
            <a:avLst/>
          </a:prstGeom>
          <a:noFill/>
          <a:ln w="9525">
            <a:noFill/>
            <a:miter lim="800000"/>
            <a:headEnd/>
            <a:tailEnd/>
          </a:ln>
        </p:spPr>
        <p:txBody>
          <a:bodyPr>
            <a:spAutoFit/>
          </a:bodyPr>
          <a:lstStyle/>
          <a:p>
            <a:pPr marL="228600" indent="-228600">
              <a:lnSpc>
                <a:spcPct val="150000"/>
              </a:lnSpc>
              <a:spcBef>
                <a:spcPts val="1000"/>
              </a:spcBef>
              <a:buFont typeface="Wingdings" pitchFamily="2" charset="2"/>
              <a:buChar char="ü"/>
            </a:pPr>
            <a:r>
              <a:rPr lang="en-US" altLang="zh-CN" sz="2800" dirty="0" smtClean="0"/>
              <a:t>4.算法原理步骤</a:t>
            </a:r>
            <a:endParaRPr lang="en-US" altLang="zh-CN" sz="2800" dirty="0"/>
          </a:p>
        </p:txBody>
      </p:sp>
      <p:grpSp>
        <p:nvGrpSpPr>
          <p:cNvPr id="28" name="Group 17"/>
          <p:cNvGrpSpPr>
            <a:grpSpLocks/>
          </p:cNvGrpSpPr>
          <p:nvPr/>
        </p:nvGrpSpPr>
        <p:grpSpPr bwMode="auto">
          <a:xfrm>
            <a:off x="256147" y="1878808"/>
            <a:ext cx="7600950" cy="2357437"/>
            <a:chOff x="612" y="1389"/>
            <a:chExt cx="4788" cy="1485"/>
          </a:xfrm>
        </p:grpSpPr>
        <p:sp>
          <p:nvSpPr>
            <p:cNvPr id="29" name="Rectangle 8"/>
            <p:cNvSpPr>
              <a:spLocks noChangeArrowheads="1"/>
            </p:cNvSpPr>
            <p:nvPr/>
          </p:nvSpPr>
          <p:spPr bwMode="auto">
            <a:xfrm>
              <a:off x="612" y="1389"/>
              <a:ext cx="4788" cy="1428"/>
            </a:xfrm>
            <a:prstGeom prst="rect">
              <a:avLst/>
            </a:prstGeom>
            <a:noFill/>
            <a:ln w="9525">
              <a:noFill/>
              <a:miter lim="800000"/>
              <a:headEnd/>
              <a:tailEnd/>
            </a:ln>
          </p:spPr>
          <p:txBody>
            <a:bodyPr>
              <a:spAutoFit/>
            </a:bodyPr>
            <a:lstStyle/>
            <a:p>
              <a:pPr>
                <a:lnSpc>
                  <a:spcPct val="120000"/>
                </a:lnSpc>
                <a:spcBef>
                  <a:spcPct val="5000"/>
                </a:spcBef>
                <a:spcAft>
                  <a:spcPct val="5000"/>
                </a:spcAft>
              </a:pPr>
              <a:r>
                <a:rPr lang="en-US" altLang="zh-CN" sz="2800" dirty="0">
                  <a:latin typeface="黑体" pitchFamily="2" charset="-122"/>
                  <a:ea typeface="黑体" pitchFamily="2" charset="-122"/>
                </a:rPr>
                <a:t>(3) </a:t>
              </a:r>
              <a:r>
                <a:rPr lang="en-US" altLang="zh-CN" sz="2800" dirty="0" err="1">
                  <a:latin typeface="黑体" pitchFamily="2" charset="-122"/>
                  <a:ea typeface="黑体" pitchFamily="2" charset="-122"/>
                </a:rPr>
                <a:t>计算重新分类后的各类心</a:t>
              </a:r>
              <a:endParaRPr lang="en-US" altLang="zh-CN" sz="2800" dirty="0">
                <a:latin typeface="黑体" pitchFamily="2" charset="-122"/>
                <a:ea typeface="黑体" pitchFamily="2" charset="-122"/>
              </a:endParaRPr>
            </a:p>
            <a:p>
              <a:pPr>
                <a:lnSpc>
                  <a:spcPct val="120000"/>
                </a:lnSpc>
                <a:spcBef>
                  <a:spcPct val="5000"/>
                </a:spcBef>
                <a:spcAft>
                  <a:spcPct val="5000"/>
                </a:spcAft>
              </a:pPr>
              <a:r>
                <a:rPr lang="en-US" altLang="zh-CN" sz="2800" dirty="0">
                  <a:latin typeface="黑体" pitchFamily="2" charset="-122"/>
                  <a:ea typeface="黑体" pitchFamily="2" charset="-122"/>
                </a:rPr>
                <a:t>					</a:t>
              </a:r>
            </a:p>
            <a:p>
              <a:pPr>
                <a:lnSpc>
                  <a:spcPct val="120000"/>
                </a:lnSpc>
                <a:spcBef>
                  <a:spcPct val="5000"/>
                </a:spcBef>
                <a:spcAft>
                  <a:spcPct val="5000"/>
                </a:spcAft>
              </a:pPr>
              <a:r>
                <a:rPr lang="en-US" altLang="zh-CN" sz="2800" dirty="0">
                  <a:latin typeface="黑体" pitchFamily="2" charset="-122"/>
                  <a:ea typeface="黑体" pitchFamily="2" charset="-122"/>
                </a:rPr>
                <a:t> </a:t>
              </a:r>
            </a:p>
            <a:p>
              <a:pPr>
                <a:lnSpc>
                  <a:spcPct val="120000"/>
                </a:lnSpc>
                <a:spcBef>
                  <a:spcPct val="5000"/>
                </a:spcBef>
                <a:spcAft>
                  <a:spcPct val="5000"/>
                </a:spcAft>
              </a:pPr>
              <a:r>
                <a:rPr lang="en-US" altLang="zh-CN" sz="2800" dirty="0" err="1">
                  <a:latin typeface="黑体" pitchFamily="2" charset="-122"/>
                  <a:ea typeface="黑体" pitchFamily="2" charset="-122"/>
                </a:rPr>
                <a:t>式中</a:t>
              </a:r>
              <a:r>
                <a:rPr lang="en-US" altLang="zh-CN" sz="2800" dirty="0">
                  <a:latin typeface="黑体" pitchFamily="2" charset="-122"/>
                  <a:ea typeface="黑体" pitchFamily="2" charset="-122"/>
                </a:rPr>
                <a:t>     </a:t>
              </a:r>
              <a:r>
                <a:rPr lang="en-US" altLang="zh-CN" sz="2800" dirty="0" err="1">
                  <a:latin typeface="黑体" pitchFamily="2" charset="-122"/>
                  <a:ea typeface="黑体" pitchFamily="2" charset="-122"/>
                </a:rPr>
                <a:t>为类</a:t>
              </a:r>
              <a:r>
                <a:rPr lang="en-US" altLang="zh-CN" sz="2800" dirty="0">
                  <a:latin typeface="黑体" pitchFamily="2" charset="-122"/>
                  <a:ea typeface="黑体" pitchFamily="2" charset="-122"/>
                </a:rPr>
                <a:t>      </a:t>
              </a:r>
              <a:r>
                <a:rPr lang="en-US" altLang="zh-CN" sz="2800" dirty="0" err="1">
                  <a:latin typeface="黑体" pitchFamily="2" charset="-122"/>
                  <a:ea typeface="黑体" pitchFamily="2" charset="-122"/>
                </a:rPr>
                <a:t>中所含模式的个数</a:t>
              </a:r>
              <a:r>
                <a:rPr lang="en-US" altLang="zh-CN" sz="2800" dirty="0">
                  <a:latin typeface="黑体" pitchFamily="2" charset="-122"/>
                  <a:ea typeface="黑体" pitchFamily="2" charset="-122"/>
                </a:rPr>
                <a:t>。</a:t>
              </a:r>
            </a:p>
          </p:txBody>
        </p:sp>
        <p:graphicFrame>
          <p:nvGraphicFramePr>
            <p:cNvPr id="30" name="Object 22"/>
            <p:cNvGraphicFramePr>
              <a:graphicFrameLocks noChangeAspect="1"/>
            </p:cNvGraphicFramePr>
            <p:nvPr/>
          </p:nvGraphicFramePr>
          <p:xfrm>
            <a:off x="1156" y="1797"/>
            <a:ext cx="1865" cy="628"/>
          </p:xfrm>
          <a:graphic>
            <a:graphicData uri="http://schemas.openxmlformats.org/presentationml/2006/ole">
              <p:oleObj spid="_x0000_s585742" name="Equation" r:id="rId4" imgW="1396800" imgH="469800" progId="Equation.DSMT4">
                <p:embed/>
              </p:oleObj>
            </a:graphicData>
          </a:graphic>
        </p:graphicFrame>
        <p:graphicFrame>
          <p:nvGraphicFramePr>
            <p:cNvPr id="31" name="Object 23"/>
            <p:cNvGraphicFramePr>
              <a:graphicFrameLocks noChangeAspect="1"/>
            </p:cNvGraphicFramePr>
            <p:nvPr/>
          </p:nvGraphicFramePr>
          <p:xfrm>
            <a:off x="3061" y="1933"/>
            <a:ext cx="1296" cy="299"/>
          </p:xfrm>
          <a:graphic>
            <a:graphicData uri="http://schemas.openxmlformats.org/presentationml/2006/ole">
              <p:oleObj spid="_x0000_s585743" r:id="rId5" imgW="863225" imgH="203112" progId="Equation.3">
                <p:embed/>
              </p:oleObj>
            </a:graphicData>
          </a:graphic>
        </p:graphicFrame>
        <p:graphicFrame>
          <p:nvGraphicFramePr>
            <p:cNvPr id="32" name="Object 24"/>
            <p:cNvGraphicFramePr>
              <a:graphicFrameLocks noChangeAspect="1"/>
            </p:cNvGraphicFramePr>
            <p:nvPr/>
          </p:nvGraphicFramePr>
          <p:xfrm>
            <a:off x="1202" y="2478"/>
            <a:ext cx="454" cy="341"/>
          </p:xfrm>
          <a:graphic>
            <a:graphicData uri="http://schemas.openxmlformats.org/presentationml/2006/ole">
              <p:oleObj spid="_x0000_s585744" r:id="rId6" imgW="342751" imgH="253890" progId="Equation.3">
                <p:embed/>
              </p:oleObj>
            </a:graphicData>
          </a:graphic>
        </p:graphicFrame>
        <p:graphicFrame>
          <p:nvGraphicFramePr>
            <p:cNvPr id="33" name="Object 25"/>
            <p:cNvGraphicFramePr>
              <a:graphicFrameLocks noChangeAspect="1"/>
            </p:cNvGraphicFramePr>
            <p:nvPr/>
          </p:nvGraphicFramePr>
          <p:xfrm>
            <a:off x="2200" y="2523"/>
            <a:ext cx="499" cy="351"/>
          </p:xfrm>
          <a:graphic>
            <a:graphicData uri="http://schemas.openxmlformats.org/presentationml/2006/ole">
              <p:oleObj spid="_x0000_s585745" name="Equation" r:id="rId7" imgW="368280" imgH="253800" progId="Equation.DSMT4">
                <p:embed/>
              </p:oleObj>
            </a:graphicData>
          </a:graphic>
        </p:graphicFrame>
      </p:grpSp>
      <p:grpSp>
        <p:nvGrpSpPr>
          <p:cNvPr id="34" name="Group 23"/>
          <p:cNvGrpSpPr>
            <a:grpSpLocks/>
          </p:cNvGrpSpPr>
          <p:nvPr/>
        </p:nvGrpSpPr>
        <p:grpSpPr bwMode="auto">
          <a:xfrm>
            <a:off x="327585" y="4488658"/>
            <a:ext cx="6626225" cy="1244600"/>
            <a:chOff x="657" y="3038"/>
            <a:chExt cx="4174" cy="784"/>
          </a:xfrm>
        </p:grpSpPr>
        <p:sp>
          <p:nvSpPr>
            <p:cNvPr id="35" name="Rectangle 34"/>
            <p:cNvSpPr>
              <a:spLocks noChangeArrowheads="1"/>
            </p:cNvSpPr>
            <p:nvPr/>
          </p:nvSpPr>
          <p:spPr bwMode="auto">
            <a:xfrm>
              <a:off x="657" y="3038"/>
              <a:ext cx="4174" cy="784"/>
            </a:xfrm>
            <a:prstGeom prst="rect">
              <a:avLst/>
            </a:prstGeom>
            <a:noFill/>
            <a:ln w="9525">
              <a:noFill/>
              <a:miter lim="800000"/>
              <a:headEnd/>
              <a:tailEnd/>
            </a:ln>
          </p:spPr>
          <p:txBody>
            <a:bodyPr>
              <a:spAutoFit/>
            </a:bodyPr>
            <a:lstStyle/>
            <a:p>
              <a:pPr>
                <a:lnSpc>
                  <a:spcPct val="135000"/>
                </a:lnSpc>
              </a:pPr>
              <a:r>
                <a:rPr lang="en-US" altLang="zh-CN" sz="2800" dirty="0">
                  <a:latin typeface="黑体" pitchFamily="2" charset="-122"/>
                  <a:ea typeface="黑体" pitchFamily="2" charset="-122"/>
                </a:rPr>
                <a:t>(4) </a:t>
              </a:r>
              <a:r>
                <a:rPr lang="zh-CN" altLang="en-US" sz="2800" dirty="0">
                  <a:latin typeface="黑体" pitchFamily="2" charset="-122"/>
                  <a:ea typeface="黑体" pitchFamily="2" charset="-122"/>
                </a:rPr>
                <a:t>如果                         </a:t>
              </a:r>
              <a:r>
                <a:rPr lang="en-US" altLang="zh-CN" sz="2800" dirty="0">
                  <a:latin typeface="黑体" pitchFamily="2" charset="-122"/>
                  <a:ea typeface="黑体" pitchFamily="2" charset="-122"/>
                </a:rPr>
                <a:t>,</a:t>
              </a:r>
              <a:r>
                <a:rPr lang="zh-CN" altLang="en-US" sz="2800" dirty="0">
                  <a:latin typeface="黑体" pitchFamily="2" charset="-122"/>
                  <a:ea typeface="黑体" pitchFamily="2" charset="-122"/>
                </a:rPr>
                <a:t>则结束</a:t>
              </a:r>
              <a:r>
                <a:rPr lang="en-US" altLang="zh-CN" sz="2800" dirty="0">
                  <a:latin typeface="黑体" pitchFamily="2" charset="-122"/>
                  <a:ea typeface="黑体" pitchFamily="2" charset="-122"/>
                </a:rPr>
                <a:t>,</a:t>
              </a:r>
              <a:r>
                <a:rPr lang="zh-CN" altLang="en-US" sz="2800" dirty="0">
                  <a:latin typeface="黑体" pitchFamily="2" charset="-122"/>
                  <a:ea typeface="黑体" pitchFamily="2" charset="-122"/>
                </a:rPr>
                <a:t>否则         </a:t>
              </a:r>
              <a:r>
                <a:rPr lang="en-US" altLang="zh-CN" sz="2800" dirty="0">
                  <a:latin typeface="黑体" pitchFamily="2" charset="-122"/>
                  <a:ea typeface="黑体" pitchFamily="2" charset="-122"/>
                </a:rPr>
                <a:t>,</a:t>
              </a:r>
              <a:r>
                <a:rPr lang="zh-CN" altLang="en-US" sz="2800" dirty="0">
                  <a:latin typeface="黑体" pitchFamily="2" charset="-122"/>
                  <a:ea typeface="黑体" pitchFamily="2" charset="-122"/>
                </a:rPr>
                <a:t>转至</a:t>
              </a:r>
              <a:r>
                <a:rPr lang="en-US" altLang="zh-CN" sz="2800" dirty="0">
                  <a:latin typeface="黑体" pitchFamily="2" charset="-122"/>
                  <a:ea typeface="黑体" pitchFamily="2" charset="-122"/>
                </a:rPr>
                <a:t>(2)</a:t>
              </a:r>
              <a:r>
                <a:rPr lang="zh-CN" altLang="en-US" sz="2800" dirty="0">
                  <a:latin typeface="黑体" pitchFamily="2" charset="-122"/>
                  <a:ea typeface="黑体" pitchFamily="2" charset="-122"/>
                </a:rPr>
                <a:t>。</a:t>
              </a:r>
              <a:endParaRPr lang="en-US" altLang="zh-CN" sz="2800" dirty="0">
                <a:latin typeface="黑体" pitchFamily="2" charset="-122"/>
                <a:ea typeface="黑体" pitchFamily="2" charset="-122"/>
              </a:endParaRPr>
            </a:p>
          </p:txBody>
        </p:sp>
        <p:graphicFrame>
          <p:nvGraphicFramePr>
            <p:cNvPr id="36" name="Object 26"/>
            <p:cNvGraphicFramePr>
              <a:graphicFrameLocks noChangeAspect="1"/>
            </p:cNvGraphicFramePr>
            <p:nvPr/>
          </p:nvGraphicFramePr>
          <p:xfrm>
            <a:off x="1700" y="3083"/>
            <a:ext cx="1440" cy="467"/>
          </p:xfrm>
          <a:graphic>
            <a:graphicData uri="http://schemas.openxmlformats.org/presentationml/2006/ole">
              <p:oleObj spid="_x0000_s585746" name="Equation" r:id="rId8" imgW="787320" imgH="253800" progId="Equation.DSMT4">
                <p:embed/>
              </p:oleObj>
            </a:graphicData>
          </a:graphic>
        </p:graphicFrame>
        <p:graphicFrame>
          <p:nvGraphicFramePr>
            <p:cNvPr id="37" name="Object 27"/>
            <p:cNvGraphicFramePr>
              <a:graphicFrameLocks noChangeAspect="1"/>
            </p:cNvGraphicFramePr>
            <p:nvPr/>
          </p:nvGraphicFramePr>
          <p:xfrm>
            <a:off x="3197" y="3128"/>
            <a:ext cx="1134" cy="297"/>
          </p:xfrm>
          <a:graphic>
            <a:graphicData uri="http://schemas.openxmlformats.org/presentationml/2006/ole">
              <p:oleObj spid="_x0000_s585747" r:id="rId9" imgW="761669" imgH="203112" progId="Equation.3">
                <p:embed/>
              </p:oleObj>
            </a:graphicData>
          </a:graphic>
        </p:graphicFrame>
        <p:graphicFrame>
          <p:nvGraphicFramePr>
            <p:cNvPr id="38" name="Object 28"/>
            <p:cNvGraphicFramePr>
              <a:graphicFrameLocks noChangeAspect="1"/>
            </p:cNvGraphicFramePr>
            <p:nvPr/>
          </p:nvGraphicFramePr>
          <p:xfrm>
            <a:off x="2109" y="3537"/>
            <a:ext cx="726" cy="237"/>
          </p:xfrm>
          <a:graphic>
            <a:graphicData uri="http://schemas.openxmlformats.org/presentationml/2006/ole">
              <p:oleObj spid="_x0000_s585748" name="Equation" r:id="rId10" imgW="558720" imgH="177480" progId="Equation.DSMT4">
                <p:embed/>
              </p:oleObj>
            </a:graphicData>
          </a:graphic>
        </p:graphicFrame>
      </p:grpSp>
      <p:sp>
        <p:nvSpPr>
          <p:cNvPr id="16" name="标题 15"/>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zh-CN" altLang="en-US" dirty="0"/>
          </a:p>
        </p:txBody>
      </p: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dirty="0" smtClean="0"/>
              <a:t>动态聚类法</a:t>
            </a:r>
            <a:r>
              <a:rPr lang="en-US" altLang="zh-CN" dirty="0" smtClean="0"/>
              <a:t>——C-</a:t>
            </a:r>
            <a:r>
              <a:rPr lang="zh-CN" altLang="en-US" dirty="0" smtClean="0"/>
              <a:t>均值法</a:t>
            </a:r>
            <a:endParaRPr lang="en-US" dirty="0"/>
          </a:p>
        </p:txBody>
      </p:sp>
      <p:sp>
        <p:nvSpPr>
          <p:cNvPr id="3" name="Content Placeholder 2"/>
          <p:cNvSpPr>
            <a:spLocks noGrp="1"/>
          </p:cNvSpPr>
          <p:nvPr>
            <p:ph idx="1"/>
          </p:nvPr>
        </p:nvSpPr>
        <p:spPr>
          <a:xfrm>
            <a:off x="295835" y="839702"/>
            <a:ext cx="8516471" cy="5337261"/>
          </a:xfrm>
        </p:spPr>
        <p:txBody>
          <a:bodyPr/>
          <a:lstStyle/>
          <a:p>
            <a:pPr lvl="2"/>
            <a:endParaRPr lang="zh-CN" altLang="en-US" dirty="0" smtClean="0"/>
          </a:p>
          <a:p>
            <a:pPr lvl="2">
              <a:buNone/>
            </a:pPr>
            <a:endParaRPr lang="zh-CN" altLang="en-US" dirty="0" smtClean="0"/>
          </a:p>
          <a:p>
            <a:pPr lvl="2"/>
            <a:endParaRPr lang="en-US" dirty="0" smtClean="0"/>
          </a:p>
          <a:p>
            <a:pPr lvl="2"/>
            <a:endParaRPr lang="en-US" dirty="0"/>
          </a:p>
          <a:p>
            <a:pPr lvl="2"/>
            <a:endParaRPr lang="en-US" dirty="0"/>
          </a:p>
        </p:txBody>
      </p:sp>
      <p:sp>
        <p:nvSpPr>
          <p:cNvPr id="6" name="矩形 5"/>
          <p:cNvSpPr/>
          <p:nvPr/>
        </p:nvSpPr>
        <p:spPr>
          <a:xfrm>
            <a:off x="1943082" y="3500440"/>
            <a:ext cx="1719276" cy="1298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到哪个聚类中心的距离最小，这个点就属于哪一类</a:t>
            </a:r>
            <a:endParaRPr lang="zh-CN" altLang="en-US" dirty="0"/>
          </a:p>
        </p:txBody>
      </p:sp>
      <p:sp>
        <p:nvSpPr>
          <p:cNvPr id="10" name="矩形 9"/>
          <p:cNvSpPr/>
          <p:nvPr/>
        </p:nvSpPr>
        <p:spPr>
          <a:xfrm>
            <a:off x="1952608" y="5374140"/>
            <a:ext cx="1709750" cy="11818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更新聚类中心为该类中所有样本的均值向量</a:t>
            </a:r>
            <a:endParaRPr lang="zh-CN" altLang="en-US" dirty="0"/>
          </a:p>
        </p:txBody>
      </p:sp>
      <p:sp>
        <p:nvSpPr>
          <p:cNvPr id="13" name="矩形 12"/>
          <p:cNvSpPr/>
          <p:nvPr/>
        </p:nvSpPr>
        <p:spPr>
          <a:xfrm>
            <a:off x="1938318" y="2091368"/>
            <a:ext cx="1714512" cy="92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计算每一个点到</a:t>
            </a:r>
            <a:r>
              <a:rPr lang="en-US" altLang="zh-CN" dirty="0" smtClean="0"/>
              <a:t>K</a:t>
            </a:r>
            <a:r>
              <a:rPr lang="zh-CN" altLang="en-US" dirty="0" smtClean="0"/>
              <a:t>个聚类中心的距离</a:t>
            </a:r>
            <a:endParaRPr lang="zh-CN" altLang="en-US" dirty="0"/>
          </a:p>
        </p:txBody>
      </p:sp>
      <p:cxnSp>
        <p:nvCxnSpPr>
          <p:cNvPr id="17" name="直接箭头连接符 16"/>
          <p:cNvCxnSpPr>
            <a:endCxn id="13" idx="0"/>
          </p:cNvCxnSpPr>
          <p:nvPr/>
        </p:nvCxnSpPr>
        <p:spPr>
          <a:xfrm rot="5400000">
            <a:off x="2634088" y="1929882"/>
            <a:ext cx="322972"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13" idx="2"/>
          </p:cNvCxnSpPr>
          <p:nvPr/>
        </p:nvCxnSpPr>
        <p:spPr>
          <a:xfrm rot="16200000" flipH="1">
            <a:off x="2556579" y="3259056"/>
            <a:ext cx="480378" cy="23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stCxn id="6" idx="2"/>
            <a:endCxn id="10" idx="0"/>
          </p:cNvCxnSpPr>
          <p:nvPr/>
        </p:nvCxnSpPr>
        <p:spPr>
          <a:xfrm rot="16200000" flipH="1">
            <a:off x="2517264" y="5083921"/>
            <a:ext cx="575674" cy="47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3643306" y="5965049"/>
            <a:ext cx="178595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endCxn id="72" idx="2"/>
          </p:cNvCxnSpPr>
          <p:nvPr/>
        </p:nvCxnSpPr>
        <p:spPr>
          <a:xfrm rot="5400000" flipH="1" flipV="1">
            <a:off x="4852338" y="5386535"/>
            <a:ext cx="1157020" cy="318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p:nvPr/>
        </p:nvCxnSpPr>
        <p:spPr>
          <a:xfrm rot="10800000">
            <a:off x="3652832" y="2500307"/>
            <a:ext cx="1776424" cy="158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rot="5400000" flipH="1" flipV="1">
            <a:off x="4929985" y="3001169"/>
            <a:ext cx="998543" cy="1"/>
          </a:xfrm>
          <a:prstGeom prst="line">
            <a:avLst/>
          </a:prstGeom>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5477087" y="3317365"/>
            <a:ext cx="770282" cy="369332"/>
          </a:xfrm>
          <a:prstGeom prst="rect">
            <a:avLst/>
          </a:prstGeom>
          <a:noFill/>
        </p:spPr>
        <p:txBody>
          <a:bodyPr wrap="square" rtlCol="0">
            <a:spAutoFit/>
          </a:bodyPr>
          <a:lstStyle/>
          <a:p>
            <a:r>
              <a:rPr lang="en-US" altLang="zh-CN" dirty="0" smtClean="0"/>
              <a:t>True</a:t>
            </a:r>
            <a:endParaRPr lang="zh-CN" altLang="en-US" dirty="0"/>
          </a:p>
        </p:txBody>
      </p:sp>
      <p:sp>
        <p:nvSpPr>
          <p:cNvPr id="63" name="矩形 62"/>
          <p:cNvSpPr/>
          <p:nvPr/>
        </p:nvSpPr>
        <p:spPr>
          <a:xfrm>
            <a:off x="7046801" y="3690682"/>
            <a:ext cx="1765505" cy="92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输出最终聚类结果</a:t>
            </a:r>
            <a:endParaRPr lang="zh-CN" altLang="en-US" dirty="0"/>
          </a:p>
        </p:txBody>
      </p:sp>
      <p:cxnSp>
        <p:nvCxnSpPr>
          <p:cNvPr id="67" name="直接箭头连接符 66"/>
          <p:cNvCxnSpPr>
            <a:stCxn id="72" idx="3"/>
            <a:endCxn id="63" idx="1"/>
          </p:cNvCxnSpPr>
          <p:nvPr/>
        </p:nvCxnSpPr>
        <p:spPr>
          <a:xfrm>
            <a:off x="6475570" y="4155029"/>
            <a:ext cx="571231"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6276202" y="4156617"/>
            <a:ext cx="770600" cy="369332"/>
          </a:xfrm>
          <a:prstGeom prst="rect">
            <a:avLst/>
          </a:prstGeom>
          <a:noFill/>
        </p:spPr>
        <p:txBody>
          <a:bodyPr wrap="square" rtlCol="0">
            <a:spAutoFit/>
          </a:bodyPr>
          <a:lstStyle/>
          <a:p>
            <a:pPr algn="r"/>
            <a:r>
              <a:rPr lang="en-US" altLang="zh-CN" dirty="0" smtClean="0"/>
              <a:t>False</a:t>
            </a:r>
            <a:endParaRPr lang="zh-CN" altLang="en-US" dirty="0"/>
          </a:p>
        </p:txBody>
      </p:sp>
      <p:sp>
        <p:nvSpPr>
          <p:cNvPr id="70" name="矩形 69"/>
          <p:cNvSpPr/>
          <p:nvPr/>
        </p:nvSpPr>
        <p:spPr>
          <a:xfrm>
            <a:off x="1933556" y="840496"/>
            <a:ext cx="1714512" cy="9286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选取</a:t>
            </a:r>
            <a:r>
              <a:rPr lang="en-US" altLang="zh-CN" dirty="0" smtClean="0"/>
              <a:t>K</a:t>
            </a:r>
            <a:r>
              <a:rPr lang="zh-CN" altLang="en-US" dirty="0" smtClean="0"/>
              <a:t>个初始聚类中心</a:t>
            </a:r>
            <a:endParaRPr lang="zh-CN" altLang="en-US" dirty="0"/>
          </a:p>
        </p:txBody>
      </p:sp>
      <p:sp>
        <p:nvSpPr>
          <p:cNvPr id="72" name="菱形 71"/>
          <p:cNvSpPr/>
          <p:nvPr/>
        </p:nvSpPr>
        <p:spPr>
          <a:xfrm>
            <a:off x="4389309" y="3500441"/>
            <a:ext cx="2086261" cy="130917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聚类中心发生变化</a:t>
            </a:r>
            <a:endParaRPr lang="zh-CN" altLang="en-US" dirty="0"/>
          </a:p>
        </p:txBody>
      </p: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SLIC</a:t>
            </a:r>
            <a:endParaRPr lang="en-US" dirty="0"/>
          </a:p>
        </p:txBody>
      </p:sp>
      <p:sp>
        <p:nvSpPr>
          <p:cNvPr id="4" name="圆角矩形 7"/>
          <p:cNvSpPr/>
          <p:nvPr/>
        </p:nvSpPr>
        <p:spPr>
          <a:xfrm>
            <a:off x="295835" y="5512844"/>
            <a:ext cx="8516472" cy="1059427"/>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Multi-Class Segmentation with Relative Location Prior. </a:t>
            </a:r>
            <a:r>
              <a:rPr lang="en-US" sz="1600" dirty="0" smtClean="0">
                <a:solidFill>
                  <a:schemeClr val="tx1"/>
                </a:solidFill>
                <a:latin typeface="Calibri Light" panose="020F0302020204030204" pitchFamily="34" charset="0"/>
              </a:rPr>
              <a:t>2008 , </a:t>
            </a:r>
            <a:r>
              <a:rPr lang="en-US" altLang="zh-CN" sz="1600" dirty="0" smtClean="0">
                <a:solidFill>
                  <a:schemeClr val="tx1"/>
                </a:solidFill>
                <a:latin typeface="Calibri Light" panose="020F0302020204030204" pitchFamily="34" charset="0"/>
              </a:rPr>
              <a:t>S. Gould,</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13378" name="Picture 2"/>
          <p:cNvPicPr>
            <a:picLocks noChangeAspect="1" noChangeArrowheads="1"/>
          </p:cNvPicPr>
          <p:nvPr/>
        </p:nvPicPr>
        <p:blipFill>
          <a:blip r:embed="rId5"/>
          <a:srcRect/>
          <a:stretch>
            <a:fillRect/>
          </a:stretch>
        </p:blipFill>
        <p:spPr bwMode="auto">
          <a:xfrm>
            <a:off x="1714480" y="943108"/>
            <a:ext cx="1584728" cy="1054835"/>
          </a:xfrm>
          <a:prstGeom prst="rect">
            <a:avLst/>
          </a:prstGeom>
          <a:noFill/>
          <a:ln w="9525">
            <a:noFill/>
            <a:miter lim="800000"/>
            <a:headEnd/>
            <a:tailEnd/>
          </a:ln>
          <a:effectLst/>
        </p:spPr>
      </p:pic>
      <p:pic>
        <p:nvPicPr>
          <p:cNvPr id="613379" name="Picture 3"/>
          <p:cNvPicPr>
            <a:picLocks noChangeAspect="1" noChangeArrowheads="1"/>
          </p:cNvPicPr>
          <p:nvPr/>
        </p:nvPicPr>
        <p:blipFill>
          <a:blip r:embed="rId6"/>
          <a:srcRect/>
          <a:stretch>
            <a:fillRect/>
          </a:stretch>
        </p:blipFill>
        <p:spPr bwMode="auto">
          <a:xfrm>
            <a:off x="3558776" y="943108"/>
            <a:ext cx="1584728" cy="1054835"/>
          </a:xfrm>
          <a:prstGeom prst="rect">
            <a:avLst/>
          </a:prstGeom>
          <a:noFill/>
          <a:ln w="9525">
            <a:noFill/>
            <a:miter lim="800000"/>
            <a:headEnd/>
            <a:tailEnd/>
          </a:ln>
          <a:effectLst/>
        </p:spPr>
      </p:pic>
      <p:pic>
        <p:nvPicPr>
          <p:cNvPr id="613380" name="Picture 4"/>
          <p:cNvPicPr>
            <a:picLocks noChangeAspect="1" noChangeArrowheads="1"/>
          </p:cNvPicPr>
          <p:nvPr/>
        </p:nvPicPr>
        <p:blipFill>
          <a:blip r:embed="rId7"/>
          <a:srcRect/>
          <a:stretch>
            <a:fillRect/>
          </a:stretch>
        </p:blipFill>
        <p:spPr bwMode="auto">
          <a:xfrm>
            <a:off x="5429256" y="943108"/>
            <a:ext cx="1584728" cy="1054835"/>
          </a:xfrm>
          <a:prstGeom prst="rect">
            <a:avLst/>
          </a:prstGeom>
          <a:noFill/>
          <a:ln w="9525">
            <a:noFill/>
            <a:miter lim="800000"/>
            <a:headEnd/>
            <a:tailEnd/>
          </a:ln>
          <a:effectLst/>
        </p:spPr>
      </p:pic>
      <p:pic>
        <p:nvPicPr>
          <p:cNvPr id="613381" name="Picture 5"/>
          <p:cNvPicPr>
            <a:picLocks noChangeAspect="1" noChangeArrowheads="1"/>
          </p:cNvPicPr>
          <p:nvPr/>
        </p:nvPicPr>
        <p:blipFill>
          <a:blip r:embed="rId8"/>
          <a:srcRect/>
          <a:stretch>
            <a:fillRect/>
          </a:stretch>
        </p:blipFill>
        <p:spPr bwMode="auto">
          <a:xfrm>
            <a:off x="1714480" y="2514744"/>
            <a:ext cx="1584728" cy="1054835"/>
          </a:xfrm>
          <a:prstGeom prst="rect">
            <a:avLst/>
          </a:prstGeom>
          <a:noFill/>
          <a:ln w="9525">
            <a:noFill/>
            <a:miter lim="800000"/>
            <a:headEnd/>
            <a:tailEnd/>
          </a:ln>
          <a:effectLst/>
        </p:spPr>
      </p:pic>
      <p:pic>
        <p:nvPicPr>
          <p:cNvPr id="613382" name="Picture 6"/>
          <p:cNvPicPr>
            <a:picLocks noChangeAspect="1" noChangeArrowheads="1"/>
          </p:cNvPicPr>
          <p:nvPr/>
        </p:nvPicPr>
        <p:blipFill>
          <a:blip r:embed="rId9"/>
          <a:srcRect/>
          <a:stretch>
            <a:fillRect/>
          </a:stretch>
        </p:blipFill>
        <p:spPr bwMode="auto">
          <a:xfrm>
            <a:off x="3558777" y="2514745"/>
            <a:ext cx="1584727" cy="1054834"/>
          </a:xfrm>
          <a:prstGeom prst="rect">
            <a:avLst/>
          </a:prstGeom>
          <a:noFill/>
          <a:ln w="9525">
            <a:noFill/>
            <a:miter lim="800000"/>
            <a:headEnd/>
            <a:tailEnd/>
          </a:ln>
          <a:effectLst/>
        </p:spPr>
      </p:pic>
      <p:pic>
        <p:nvPicPr>
          <p:cNvPr id="613383" name="Picture 7"/>
          <p:cNvPicPr>
            <a:picLocks noChangeAspect="1" noChangeArrowheads="1"/>
          </p:cNvPicPr>
          <p:nvPr/>
        </p:nvPicPr>
        <p:blipFill>
          <a:blip r:embed="rId10"/>
          <a:srcRect/>
          <a:stretch>
            <a:fillRect/>
          </a:stretch>
        </p:blipFill>
        <p:spPr bwMode="auto">
          <a:xfrm>
            <a:off x="5429256" y="2514744"/>
            <a:ext cx="1584728" cy="1054835"/>
          </a:xfrm>
          <a:prstGeom prst="rect">
            <a:avLst/>
          </a:prstGeom>
          <a:noFill/>
          <a:ln w="9525">
            <a:noFill/>
            <a:miter lim="800000"/>
            <a:headEnd/>
            <a:tailEnd/>
          </a:ln>
          <a:effectLst/>
        </p:spPr>
      </p:pic>
      <p:pic>
        <p:nvPicPr>
          <p:cNvPr id="613384" name="Picture 8"/>
          <p:cNvPicPr>
            <a:picLocks noChangeAspect="1" noChangeArrowheads="1"/>
          </p:cNvPicPr>
          <p:nvPr/>
        </p:nvPicPr>
        <p:blipFill>
          <a:blip r:embed="rId11"/>
          <a:srcRect/>
          <a:stretch>
            <a:fillRect/>
          </a:stretch>
        </p:blipFill>
        <p:spPr bwMode="auto">
          <a:xfrm>
            <a:off x="1714481" y="4014942"/>
            <a:ext cx="1584727" cy="1035110"/>
          </a:xfrm>
          <a:prstGeom prst="rect">
            <a:avLst/>
          </a:prstGeom>
          <a:noFill/>
          <a:ln w="9525">
            <a:noFill/>
            <a:miter lim="800000"/>
            <a:headEnd/>
            <a:tailEnd/>
          </a:ln>
          <a:effectLst/>
        </p:spPr>
      </p:pic>
      <p:pic>
        <p:nvPicPr>
          <p:cNvPr id="613385" name="Picture 9"/>
          <p:cNvPicPr>
            <a:picLocks noChangeAspect="1" noChangeArrowheads="1"/>
          </p:cNvPicPr>
          <p:nvPr/>
        </p:nvPicPr>
        <p:blipFill>
          <a:blip r:embed="rId12"/>
          <a:srcRect/>
          <a:stretch>
            <a:fillRect/>
          </a:stretch>
        </p:blipFill>
        <p:spPr bwMode="auto">
          <a:xfrm>
            <a:off x="3558776" y="4014942"/>
            <a:ext cx="1584728" cy="1035110"/>
          </a:xfrm>
          <a:prstGeom prst="rect">
            <a:avLst/>
          </a:prstGeom>
          <a:noFill/>
          <a:ln w="9525">
            <a:noFill/>
            <a:miter lim="800000"/>
            <a:headEnd/>
            <a:tailEnd/>
          </a:ln>
          <a:effectLst/>
        </p:spPr>
      </p:pic>
      <p:pic>
        <p:nvPicPr>
          <p:cNvPr id="613386" name="Picture 10"/>
          <p:cNvPicPr>
            <a:picLocks noChangeAspect="1" noChangeArrowheads="1"/>
          </p:cNvPicPr>
          <p:nvPr/>
        </p:nvPicPr>
        <p:blipFill>
          <a:blip r:embed="rId13"/>
          <a:srcRect/>
          <a:stretch>
            <a:fillRect/>
          </a:stretch>
        </p:blipFill>
        <p:spPr bwMode="auto">
          <a:xfrm>
            <a:off x="5429256" y="4014942"/>
            <a:ext cx="1584728" cy="1035110"/>
          </a:xfrm>
          <a:prstGeom prst="rect">
            <a:avLst/>
          </a:prstGeom>
          <a:noFill/>
          <a:ln w="9525">
            <a:noFill/>
            <a:miter lim="800000"/>
            <a:headEnd/>
            <a:tailEnd/>
          </a:ln>
          <a:effectLst/>
        </p:spPr>
      </p:pic>
      <p:sp>
        <p:nvSpPr>
          <p:cNvPr id="15" name="TextBox 14"/>
          <p:cNvSpPr txBox="1"/>
          <p:nvPr/>
        </p:nvSpPr>
        <p:spPr>
          <a:xfrm>
            <a:off x="3299208" y="2071678"/>
            <a:ext cx="1928826" cy="369332"/>
          </a:xfrm>
          <a:prstGeom prst="rect">
            <a:avLst/>
          </a:prstGeom>
          <a:noFill/>
        </p:spPr>
        <p:txBody>
          <a:bodyPr wrap="square" rtlCol="0">
            <a:spAutoFit/>
          </a:bodyPr>
          <a:lstStyle/>
          <a:p>
            <a:pPr algn="ctr"/>
            <a:r>
              <a:rPr lang="en-US" altLang="zh-CN" dirty="0" smtClean="0"/>
              <a:t>Original Image</a:t>
            </a:r>
            <a:endParaRPr lang="zh-CN" altLang="en-US" dirty="0"/>
          </a:p>
        </p:txBody>
      </p:sp>
      <p:sp>
        <p:nvSpPr>
          <p:cNvPr id="16" name="TextBox 15"/>
          <p:cNvSpPr txBox="1"/>
          <p:nvPr/>
        </p:nvSpPr>
        <p:spPr>
          <a:xfrm>
            <a:off x="3299208" y="3569579"/>
            <a:ext cx="1928826" cy="369332"/>
          </a:xfrm>
          <a:prstGeom prst="rect">
            <a:avLst/>
          </a:prstGeom>
          <a:noFill/>
        </p:spPr>
        <p:txBody>
          <a:bodyPr wrap="square" rtlCol="0">
            <a:spAutoFit/>
          </a:bodyPr>
          <a:lstStyle/>
          <a:p>
            <a:pPr algn="ctr"/>
            <a:r>
              <a:rPr lang="en-US" altLang="zh-CN" dirty="0" smtClean="0"/>
              <a:t>Ground True</a:t>
            </a:r>
            <a:endParaRPr lang="zh-CN" altLang="en-US" dirty="0"/>
          </a:p>
        </p:txBody>
      </p:sp>
      <p:sp>
        <p:nvSpPr>
          <p:cNvPr id="17" name="TextBox 16"/>
          <p:cNvSpPr txBox="1"/>
          <p:nvPr/>
        </p:nvSpPr>
        <p:spPr>
          <a:xfrm>
            <a:off x="2643174" y="5143512"/>
            <a:ext cx="3357586" cy="369332"/>
          </a:xfrm>
          <a:prstGeom prst="rect">
            <a:avLst/>
          </a:prstGeom>
          <a:noFill/>
        </p:spPr>
        <p:txBody>
          <a:bodyPr wrap="square" rtlCol="0">
            <a:spAutoFit/>
          </a:bodyPr>
          <a:lstStyle/>
          <a:p>
            <a:pPr algn="ctr"/>
            <a:r>
              <a:rPr lang="en-US" altLang="zh-CN" dirty="0" smtClean="0"/>
              <a:t>Segmentation of [1] using SLIC</a:t>
            </a:r>
            <a:endParaRPr lang="zh-CN" altLang="en-US" dirty="0"/>
          </a:p>
        </p:txBody>
      </p:sp>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ltLang="zh-CN" sz="3600" dirty="0" smtClean="0"/>
              <a:t>C-</a:t>
            </a:r>
            <a:r>
              <a:rPr lang="zh-CN" altLang="en-US" sz="3600" dirty="0" smtClean="0"/>
              <a:t>均值法与</a:t>
            </a:r>
            <a:r>
              <a:rPr lang="en-US" altLang="zh-CN" sz="3600" dirty="0" smtClean="0"/>
              <a:t>SLIC </a:t>
            </a:r>
            <a:r>
              <a:rPr lang="zh-CN" altLang="en-US" sz="3600" dirty="0" smtClean="0"/>
              <a:t>算法搜索区域的区别</a:t>
            </a:r>
            <a:endParaRPr lang="en-US" sz="3600" dirty="0"/>
          </a:p>
        </p:txBody>
      </p:sp>
      <p:sp>
        <p:nvSpPr>
          <p:cNvPr id="3" name="Content Placeholder 2"/>
          <p:cNvSpPr>
            <a:spLocks noGrp="1"/>
          </p:cNvSpPr>
          <p:nvPr>
            <p:ph idx="1"/>
          </p:nvPr>
        </p:nvSpPr>
        <p:spPr>
          <a:xfrm>
            <a:off x="295835" y="861060"/>
            <a:ext cx="8516471" cy="5711212"/>
          </a:xfrm>
        </p:spPr>
        <p:txBody>
          <a:bodyPr>
            <a:normAutofit fontScale="92500" lnSpcReduction="20000"/>
          </a:bodyPr>
          <a:lstStyle/>
          <a:p>
            <a:pPr marL="533400" lvl="1" indent="-533400">
              <a:lnSpc>
                <a:spcPct val="110000"/>
              </a:lnSpc>
              <a:spcBef>
                <a:spcPts val="1000"/>
              </a:spcBef>
              <a:buFont typeface="Wingdings" pitchFamily="2" charset="2"/>
              <a:buChar char="ü"/>
            </a:pPr>
            <a:r>
              <a:rPr lang="en-US" altLang="zh-CN" dirty="0" smtClean="0"/>
              <a:t>SLIC </a:t>
            </a:r>
            <a:r>
              <a:rPr lang="zh-CN" altLang="en-US" dirty="0" smtClean="0"/>
              <a:t>优化了距离计算的数目：传统的</a:t>
            </a:r>
            <a:r>
              <a:rPr lang="en-US" altLang="zh-CN" dirty="0" smtClean="0"/>
              <a:t>k-</a:t>
            </a:r>
            <a:r>
              <a:rPr lang="zh-CN" altLang="en-US" dirty="0" smtClean="0"/>
              <a:t>均值方法中每个聚类中心的搜索范围是整幅图像，要计算该聚类中心与图像中所有像素点之间的距离，而</a:t>
            </a:r>
            <a:r>
              <a:rPr lang="en-US" altLang="zh-CN" dirty="0" smtClean="0"/>
              <a:t>SLIC </a:t>
            </a:r>
            <a:r>
              <a:rPr lang="zh-CN" altLang="en-US" dirty="0" smtClean="0"/>
              <a:t>算法只在与预设的超像素尺寸成比例的一个区域内搜索。</a:t>
            </a: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spcBef>
                <a:spcPts val="1000"/>
              </a:spcBef>
              <a:buFont typeface="Wingdings" pitchFamily="2" charset="2"/>
              <a:buChar char="ü"/>
            </a:pPr>
            <a:endParaRPr lang="en-US" altLang="zh-CN" dirty="0" smtClean="0"/>
          </a:p>
          <a:p>
            <a:pPr marL="533400" lvl="1" indent="-533400">
              <a:lnSpc>
                <a:spcPct val="110000"/>
              </a:lnSpc>
              <a:spcBef>
                <a:spcPts val="1000"/>
              </a:spcBef>
              <a:buFont typeface="Wingdings" pitchFamily="2" charset="2"/>
              <a:buChar char="ü"/>
            </a:pPr>
            <a:endParaRPr lang="en-US" altLang="zh-CN" dirty="0" smtClean="0"/>
          </a:p>
          <a:p>
            <a:pPr marL="533400" lvl="1" indent="-533400">
              <a:lnSpc>
                <a:spcPct val="110000"/>
              </a:lnSpc>
              <a:spcBef>
                <a:spcPts val="1000"/>
              </a:spcBef>
              <a:buFont typeface="Wingdings" pitchFamily="2" charset="2"/>
              <a:buChar char="ü"/>
            </a:pPr>
            <a:r>
              <a:rPr lang="en-US" altLang="zh-CN" dirty="0" smtClean="0"/>
              <a:t>SLIC </a:t>
            </a:r>
            <a:r>
              <a:rPr lang="zh-CN" altLang="en-US" dirty="0" smtClean="0"/>
              <a:t>算法在计算聚类中心与像素点之间的距离时同时结合了颜色和空间位置两方面的信息来表征其相似度，这样可以起到控制超像素尺寸和紧密度的作用。</a:t>
            </a:r>
            <a:endParaRPr lang="th-TH" altLang="zh-CN" dirty="0" smtClean="0"/>
          </a:p>
          <a:p>
            <a:endParaRPr lang="en-US" altLang="zh-CN" dirty="0" smtClean="0"/>
          </a:p>
          <a:p>
            <a:endParaRPr lang="en-US" dirty="0" smtClean="0"/>
          </a:p>
        </p:txBody>
      </p:sp>
      <p:pic>
        <p:nvPicPr>
          <p:cNvPr id="614402" name="Picture 2"/>
          <p:cNvPicPr>
            <a:picLocks noChangeAspect="1" noChangeArrowheads="1"/>
          </p:cNvPicPr>
          <p:nvPr/>
        </p:nvPicPr>
        <p:blipFill>
          <a:blip r:embed="rId3"/>
          <a:srcRect/>
          <a:stretch>
            <a:fillRect/>
          </a:stretch>
        </p:blipFill>
        <p:spPr bwMode="auto">
          <a:xfrm>
            <a:off x="1428728" y="2357430"/>
            <a:ext cx="6338902" cy="2851091"/>
          </a:xfrm>
          <a:prstGeom prst="rect">
            <a:avLst/>
          </a:prstGeom>
          <a:noFill/>
          <a:ln w="9525">
            <a:noFill/>
            <a:miter lim="800000"/>
            <a:headEnd/>
            <a:tailEnd/>
          </a:ln>
          <a:effectLst/>
        </p:spPr>
      </p:pic>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步骤</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zh-CN" altLang="en-US" dirty="0" smtClean="0"/>
              <a:t>该算法只有一个参数</a:t>
            </a:r>
            <a:r>
              <a:rPr lang="en-US" altLang="zh-CN" dirty="0" smtClean="0"/>
              <a:t>k</a:t>
            </a:r>
            <a:r>
              <a:rPr lang="zh-CN" altLang="en-US" dirty="0" smtClean="0"/>
              <a:t>，即所需生成的近似同样大小的超像素的个数。</a:t>
            </a:r>
            <a:endParaRPr lang="en-US" altLang="zh-CN" dirty="0" smtClean="0"/>
          </a:p>
          <a:p>
            <a:pPr marL="990600" lvl="1" indent="-533400">
              <a:lnSpc>
                <a:spcPct val="100000"/>
              </a:lnSpc>
              <a:buFont typeface="Wingdings" pitchFamily="2" charset="2"/>
              <a:buChar char="Ø"/>
            </a:pPr>
            <a:r>
              <a:rPr lang="en-US" altLang="zh-CN" dirty="0" smtClean="0"/>
              <a:t>a</a:t>
            </a:r>
            <a:r>
              <a:rPr lang="zh-CN" altLang="en-US" dirty="0" smtClean="0"/>
              <a:t>）初始化聚类中心。</a:t>
            </a:r>
            <a:endParaRPr lang="en-US" altLang="zh-CN" dirty="0" smtClean="0"/>
          </a:p>
          <a:p>
            <a:pPr marL="990600" lvl="1" indent="-533400">
              <a:lnSpc>
                <a:spcPct val="100000"/>
              </a:lnSpc>
              <a:buFont typeface="Wingdings" pitchFamily="2" charset="2"/>
              <a:buChar char="Ø"/>
            </a:pPr>
            <a:r>
              <a:rPr lang="en-US" altLang="zh-CN" dirty="0" smtClean="0"/>
              <a:t>b</a:t>
            </a:r>
            <a:r>
              <a:rPr lang="zh-CN" altLang="en-US" dirty="0" smtClean="0"/>
              <a:t>）相似度衡量。</a:t>
            </a:r>
            <a:endParaRPr lang="en-US" altLang="zh-CN" dirty="0" smtClean="0"/>
          </a:p>
          <a:p>
            <a:pPr marL="990600" lvl="1" indent="-533400">
              <a:lnSpc>
                <a:spcPct val="100000"/>
              </a:lnSpc>
              <a:buFont typeface="Wingdings" pitchFamily="2" charset="2"/>
              <a:buChar char="Ø"/>
            </a:pPr>
            <a:r>
              <a:rPr lang="en-US" altLang="zh-CN" dirty="0" smtClean="0"/>
              <a:t>c</a:t>
            </a:r>
            <a:r>
              <a:rPr lang="zh-CN" altLang="en-US" dirty="0" smtClean="0"/>
              <a:t>）确定新的聚类中心。</a:t>
            </a:r>
            <a:endParaRPr lang="en-US" altLang="zh-CN" dirty="0" smtClean="0"/>
          </a:p>
          <a:p>
            <a:pPr marL="990600" lvl="1" indent="-533400">
              <a:lnSpc>
                <a:spcPct val="100000"/>
              </a:lnSpc>
              <a:buFont typeface="Wingdings" pitchFamily="2" charset="2"/>
              <a:buChar char="Ø"/>
            </a:pPr>
            <a:r>
              <a:rPr lang="zh-CN" altLang="en-US" dirty="0" smtClean="0"/>
              <a:t>重复</a:t>
            </a:r>
            <a:r>
              <a:rPr lang="en-US" altLang="zh-CN" dirty="0" smtClean="0"/>
              <a:t>b</a:t>
            </a:r>
            <a:r>
              <a:rPr lang="zh-CN" altLang="en-US" dirty="0" smtClean="0"/>
              <a:t>）和</a:t>
            </a:r>
            <a:r>
              <a:rPr lang="en-US" altLang="zh-CN" dirty="0" smtClean="0"/>
              <a:t>c</a:t>
            </a:r>
            <a:r>
              <a:rPr lang="zh-CN" altLang="en-US" dirty="0" smtClean="0"/>
              <a:t>）直至最后收敛（</a:t>
            </a:r>
            <a:r>
              <a:rPr lang="en-US" altLang="zh-CN" dirty="0" smtClean="0"/>
              <a:t>E </a:t>
            </a:r>
            <a:r>
              <a:rPr lang="zh-CN" altLang="en-US" dirty="0" smtClean="0"/>
              <a:t>≤</a:t>
            </a:r>
            <a:r>
              <a:rPr lang="en-US" altLang="zh-CN" dirty="0" smtClean="0"/>
              <a:t>threshold</a:t>
            </a:r>
            <a:r>
              <a:rPr lang="zh-CN" altLang="en-US" dirty="0" smtClean="0"/>
              <a:t>）。</a:t>
            </a:r>
            <a:endParaRPr lang="en-US" dirty="0" smtClean="0"/>
          </a:p>
        </p:txBody>
      </p:sp>
      <p:sp>
        <p:nvSpPr>
          <p:cNvPr id="4" name="矩形 3"/>
          <p:cNvSpPr/>
          <p:nvPr/>
        </p:nvSpPr>
        <p:spPr>
          <a:xfrm>
            <a:off x="1139375" y="4726464"/>
            <a:ext cx="1375212" cy="7328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相似性度量</a:t>
            </a:r>
            <a:endParaRPr lang="zh-CN" altLang="en-US" dirty="0"/>
          </a:p>
        </p:txBody>
      </p:sp>
      <p:sp>
        <p:nvSpPr>
          <p:cNvPr id="5" name="矩形 4"/>
          <p:cNvSpPr/>
          <p:nvPr/>
        </p:nvSpPr>
        <p:spPr>
          <a:xfrm>
            <a:off x="1125083" y="5759428"/>
            <a:ext cx="1367592" cy="7494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确定新的聚类中心</a:t>
            </a:r>
            <a:endParaRPr lang="zh-CN" altLang="en-US" dirty="0"/>
          </a:p>
        </p:txBody>
      </p:sp>
      <p:sp>
        <p:nvSpPr>
          <p:cNvPr id="6" name="矩形 5"/>
          <p:cNvSpPr/>
          <p:nvPr/>
        </p:nvSpPr>
        <p:spPr>
          <a:xfrm>
            <a:off x="1143187" y="3480039"/>
            <a:ext cx="1371401" cy="7494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初始化聚类中心</a:t>
            </a:r>
            <a:endParaRPr lang="zh-CN" altLang="en-US" dirty="0"/>
          </a:p>
        </p:txBody>
      </p:sp>
      <p:cxnSp>
        <p:nvCxnSpPr>
          <p:cNvPr id="7" name="直接箭头连接符 6"/>
          <p:cNvCxnSpPr/>
          <p:nvPr/>
        </p:nvCxnSpPr>
        <p:spPr>
          <a:xfrm rot="5400000">
            <a:off x="1570597" y="4469689"/>
            <a:ext cx="480377" cy="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a:endCxn id="5" idx="0"/>
          </p:cNvCxnSpPr>
          <p:nvPr/>
        </p:nvCxnSpPr>
        <p:spPr>
          <a:xfrm rot="16200000" flipH="1">
            <a:off x="1652644" y="5603193"/>
            <a:ext cx="300086" cy="1238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514588" y="6081225"/>
            <a:ext cx="1646916" cy="17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箭头连接符 9"/>
          <p:cNvCxnSpPr>
            <a:endCxn id="17" idx="2"/>
          </p:cNvCxnSpPr>
          <p:nvPr/>
        </p:nvCxnSpPr>
        <p:spPr>
          <a:xfrm rot="5400000" flipH="1" flipV="1">
            <a:off x="3849698" y="5771149"/>
            <a:ext cx="623613"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rot="10800000">
            <a:off x="2514589" y="3865752"/>
            <a:ext cx="1647711" cy="89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17" idx="0"/>
          </p:cNvCxnSpPr>
          <p:nvPr/>
        </p:nvCxnSpPr>
        <p:spPr>
          <a:xfrm rot="16200000" flipV="1">
            <a:off x="3859138" y="4167325"/>
            <a:ext cx="603940" cy="792"/>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160710" y="4006666"/>
            <a:ext cx="616132" cy="369332"/>
          </a:xfrm>
          <a:prstGeom prst="rect">
            <a:avLst/>
          </a:prstGeom>
          <a:noFill/>
        </p:spPr>
        <p:txBody>
          <a:bodyPr wrap="square" rtlCol="0">
            <a:spAutoFit/>
          </a:bodyPr>
          <a:lstStyle/>
          <a:p>
            <a:r>
              <a:rPr lang="en-US" altLang="zh-CN" dirty="0" smtClean="0"/>
              <a:t>True</a:t>
            </a:r>
            <a:endParaRPr lang="zh-CN" altLang="en-US" dirty="0"/>
          </a:p>
        </p:txBody>
      </p:sp>
      <p:sp>
        <p:nvSpPr>
          <p:cNvPr id="14" name="矩形 13"/>
          <p:cNvSpPr/>
          <p:nvPr/>
        </p:nvSpPr>
        <p:spPr>
          <a:xfrm>
            <a:off x="6608201" y="4589785"/>
            <a:ext cx="1375213" cy="7494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输出最终聚类结果</a:t>
            </a:r>
            <a:endParaRPr lang="zh-CN" altLang="en-US" dirty="0"/>
          </a:p>
        </p:txBody>
      </p:sp>
      <p:cxnSp>
        <p:nvCxnSpPr>
          <p:cNvPr id="15" name="直接箭头连接符 14"/>
          <p:cNvCxnSpPr>
            <a:stCxn id="17" idx="3"/>
          </p:cNvCxnSpPr>
          <p:nvPr/>
        </p:nvCxnSpPr>
        <p:spPr>
          <a:xfrm>
            <a:off x="5278619" y="4964517"/>
            <a:ext cx="1329582"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278619" y="4595185"/>
            <a:ext cx="957105" cy="369332"/>
          </a:xfrm>
          <a:prstGeom prst="rect">
            <a:avLst/>
          </a:prstGeom>
          <a:noFill/>
        </p:spPr>
        <p:txBody>
          <a:bodyPr wrap="square" rtlCol="0">
            <a:spAutoFit/>
          </a:bodyPr>
          <a:lstStyle/>
          <a:p>
            <a:pPr algn="r"/>
            <a:r>
              <a:rPr lang="en-US" altLang="zh-CN" dirty="0" smtClean="0"/>
              <a:t>False</a:t>
            </a:r>
            <a:endParaRPr lang="zh-CN" altLang="en-US" dirty="0"/>
          </a:p>
        </p:txBody>
      </p:sp>
      <p:sp>
        <p:nvSpPr>
          <p:cNvPr id="17" name="菱形 16"/>
          <p:cNvSpPr/>
          <p:nvPr/>
        </p:nvSpPr>
        <p:spPr>
          <a:xfrm>
            <a:off x="3044388" y="4469691"/>
            <a:ext cx="2234231" cy="98965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聚类中心发生变化</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步骤</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altLang="zh-CN" dirty="0" smtClean="0"/>
              <a:t>(a) </a:t>
            </a:r>
            <a:r>
              <a:rPr lang="zh-CN" altLang="en-US" dirty="0" smtClean="0"/>
              <a:t>初始化聚类中心：</a:t>
            </a:r>
            <a:endParaRPr lang="en-US" altLang="zh-CN" dirty="0" smtClean="0"/>
          </a:p>
          <a:p>
            <a:pPr marL="990600" lvl="1" indent="-533400">
              <a:lnSpc>
                <a:spcPct val="150000"/>
              </a:lnSpc>
              <a:buFont typeface="Wingdings" pitchFamily="2" charset="2"/>
              <a:buChar char="Ø"/>
            </a:pPr>
            <a:r>
              <a:rPr lang="zh-CN" altLang="en-US" dirty="0" smtClean="0"/>
              <a:t>假设一幅彩色图像有</a:t>
            </a:r>
            <a:r>
              <a:rPr lang="en-US" altLang="zh-CN" dirty="0" smtClean="0"/>
              <a:t>N </a:t>
            </a:r>
            <a:r>
              <a:rPr lang="zh-CN" altLang="en-US" dirty="0" smtClean="0"/>
              <a:t>个像素点，预分割为</a:t>
            </a:r>
            <a:r>
              <a:rPr lang="en-US" altLang="zh-CN" dirty="0" smtClean="0"/>
              <a:t>k </a:t>
            </a:r>
            <a:r>
              <a:rPr lang="zh-CN" altLang="en-US" dirty="0" smtClean="0"/>
              <a:t>个相同尺寸的超像素，那么首先要将该彩色图像转换为</a:t>
            </a:r>
            <a:r>
              <a:rPr lang="en-US" altLang="zh-CN" dirty="0" smtClean="0"/>
              <a:t>CIELAB </a:t>
            </a:r>
            <a:r>
              <a:rPr lang="zh-CN" altLang="en-US" dirty="0" smtClean="0"/>
              <a:t>颜色空间和</a:t>
            </a:r>
            <a:r>
              <a:rPr lang="en-US" altLang="zh-CN" dirty="0" smtClean="0"/>
              <a:t>XY </a:t>
            </a:r>
            <a:r>
              <a:rPr lang="zh-CN" altLang="en-US" dirty="0" smtClean="0"/>
              <a:t>坐标下的</a:t>
            </a:r>
            <a:r>
              <a:rPr lang="en-US" altLang="zh-CN" dirty="0" smtClean="0"/>
              <a:t>5 </a:t>
            </a:r>
            <a:r>
              <a:rPr lang="zh-CN" altLang="en-US" dirty="0" smtClean="0"/>
              <a:t>维特征向量，然后将图像均分为</a:t>
            </a:r>
            <a:r>
              <a:rPr lang="en-US" altLang="zh-CN" dirty="0" smtClean="0"/>
              <a:t>k</a:t>
            </a:r>
            <a:r>
              <a:rPr lang="zh-CN" altLang="en-US" dirty="0" smtClean="0"/>
              <a:t>个网格，网格边长为                     ，</a:t>
            </a:r>
            <a:r>
              <a:rPr lang="en-US" altLang="zh-CN" dirty="0" smtClean="0"/>
              <a:t>k </a:t>
            </a:r>
            <a:r>
              <a:rPr lang="zh-CN" altLang="en-US" dirty="0" smtClean="0"/>
              <a:t>个初始聚类中心</a:t>
            </a:r>
            <a:endParaRPr lang="en-US" altLang="zh-CN" dirty="0" smtClean="0"/>
          </a:p>
          <a:p>
            <a:pPr marL="990600" lvl="1" indent="-533400">
              <a:lnSpc>
                <a:spcPct val="150000"/>
              </a:lnSpc>
              <a:buNone/>
            </a:pPr>
            <a:r>
              <a:rPr lang="zh-CN" altLang="en-US" dirty="0" smtClean="0"/>
              <a:t>                                                为每个网格内色阶值最低的像素。对图像中的每一个像素点</a:t>
            </a:r>
            <a:r>
              <a:rPr lang="en-US" altLang="zh-CN" dirty="0" smtClean="0"/>
              <a:t>j</a:t>
            </a:r>
            <a:r>
              <a:rPr lang="zh-CN" altLang="en-US" dirty="0" smtClean="0"/>
              <a:t>，令其与最近的聚类中心</a:t>
            </a:r>
            <a:r>
              <a:rPr lang="en-US" altLang="zh-CN" dirty="0" err="1" smtClean="0"/>
              <a:t>i</a:t>
            </a:r>
            <a:r>
              <a:rPr lang="zh-CN" altLang="en-US" dirty="0" smtClean="0"/>
              <a:t>的距离</a:t>
            </a:r>
            <a:r>
              <a:rPr lang="en-US" altLang="zh-CN" dirty="0" smtClean="0"/>
              <a:t>d(</a:t>
            </a:r>
            <a:r>
              <a:rPr lang="en-US" altLang="zh-CN" dirty="0" err="1" smtClean="0"/>
              <a:t>ij</a:t>
            </a:r>
            <a:r>
              <a:rPr lang="en-US" altLang="zh-CN" dirty="0" smtClean="0"/>
              <a:t>) </a:t>
            </a:r>
            <a:r>
              <a:rPr lang="zh-CN" altLang="en-US" dirty="0" smtClean="0"/>
              <a:t>的初始值为正无穷。</a:t>
            </a:r>
            <a:endParaRPr lang="en-US" altLang="zh-CN" dirty="0" smtClean="0"/>
          </a:p>
          <a:p>
            <a:pPr>
              <a:buNone/>
            </a:pPr>
            <a:endParaRPr lang="en-US" altLang="zh-CN" dirty="0" smtClean="0"/>
          </a:p>
          <a:p>
            <a:endParaRPr lang="en-US" dirty="0" smtClean="0"/>
          </a:p>
        </p:txBody>
      </p:sp>
      <p:graphicFrame>
        <p:nvGraphicFramePr>
          <p:cNvPr id="615429" name="Object 5"/>
          <p:cNvGraphicFramePr>
            <a:graphicFrameLocks noChangeAspect="1"/>
          </p:cNvGraphicFramePr>
          <p:nvPr/>
        </p:nvGraphicFramePr>
        <p:xfrm>
          <a:off x="4394200" y="3071810"/>
          <a:ext cx="1289052" cy="414338"/>
        </p:xfrm>
        <a:graphic>
          <a:graphicData uri="http://schemas.openxmlformats.org/presentationml/2006/ole">
            <p:oleObj spid="_x0000_s615429" name="Equation" r:id="rId4" imgW="711000" imgH="228600" progId="Equation.DSMT4">
              <p:embed/>
            </p:oleObj>
          </a:graphicData>
        </a:graphic>
      </p:graphicFrame>
      <p:graphicFrame>
        <p:nvGraphicFramePr>
          <p:cNvPr id="615432" name="Object 8"/>
          <p:cNvGraphicFramePr>
            <a:graphicFrameLocks noChangeAspect="1"/>
          </p:cNvGraphicFramePr>
          <p:nvPr/>
        </p:nvGraphicFramePr>
        <p:xfrm>
          <a:off x="1428728" y="3716137"/>
          <a:ext cx="2551134" cy="371074"/>
        </p:xfrm>
        <a:graphic>
          <a:graphicData uri="http://schemas.openxmlformats.org/presentationml/2006/ole">
            <p:oleObj spid="_x0000_s615432" name="Equation" r:id="rId5" imgW="1396800" imgH="203040" progId="Equation.DSMT4">
              <p:embed/>
            </p:oleObj>
          </a:graphicData>
        </a:graphic>
      </p:graphicFrame>
      <p:graphicFrame>
        <p:nvGraphicFramePr>
          <p:cNvPr id="11" name="对象 10"/>
          <p:cNvGraphicFramePr>
            <a:graphicFrameLocks noChangeAspect="1"/>
          </p:cNvGraphicFramePr>
          <p:nvPr/>
        </p:nvGraphicFramePr>
        <p:xfrm>
          <a:off x="4794250" y="1863725"/>
          <a:ext cx="114300" cy="177800"/>
        </p:xfrm>
        <a:graphic>
          <a:graphicData uri="http://schemas.openxmlformats.org/presentationml/2006/ole">
            <p:oleObj spid="_x0000_s615433" name="Equation" r:id="rId6" imgW="114120" imgH="177480" progId="Equation.DSMT4">
              <p:embed/>
            </p:oleObj>
          </a:graphicData>
        </a:graphic>
      </p:graphicFrame>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err="1" smtClean="0">
                <a:latin typeface="Times New Roman" pitchFamily="18" charset="0"/>
                <a:cs typeface="Times New Roman" pitchFamily="18" charset="0"/>
              </a:rPr>
              <a:t>Superpixel</a:t>
            </a:r>
            <a:r>
              <a:rPr lang="en-US" altLang="zh-CN" dirty="0" smtClean="0">
                <a:latin typeface="Times New Roman" pitchFamily="18" charset="0"/>
                <a:cs typeface="Times New Roman" pitchFamily="18" charset="0"/>
              </a:rPr>
              <a:t> Segmentation</a:t>
            </a:r>
            <a:endParaRPr lang="en-US" dirty="0"/>
          </a:p>
        </p:txBody>
      </p:sp>
      <p:sp>
        <p:nvSpPr>
          <p:cNvPr id="3" name="Content Placeholder 2"/>
          <p:cNvSpPr>
            <a:spLocks noGrp="1"/>
          </p:cNvSpPr>
          <p:nvPr>
            <p:ph idx="1"/>
          </p:nvPr>
        </p:nvSpPr>
        <p:spPr>
          <a:xfrm>
            <a:off x="295835" y="669130"/>
            <a:ext cx="8562445" cy="5831704"/>
          </a:xfrm>
        </p:spPr>
        <p:txBody>
          <a:bodyPr>
            <a:normAutofit fontScale="85000" lnSpcReduction="20000"/>
          </a:bodyPr>
          <a:lstStyle/>
          <a:p>
            <a:pPr>
              <a:lnSpc>
                <a:spcPct val="150000"/>
              </a:lnSpc>
              <a:buFont typeface="Wingdings" pitchFamily="2" charset="2"/>
              <a:buChar char="ü"/>
            </a:pPr>
            <a:r>
              <a:rPr lang="en-US" altLang="zh-CN" dirty="0" smtClean="0"/>
              <a:t>Introduction</a:t>
            </a:r>
          </a:p>
          <a:p>
            <a:pPr lvl="1">
              <a:lnSpc>
                <a:spcPct val="150000"/>
              </a:lnSpc>
              <a:buFont typeface="Wingdings" pitchFamily="2" charset="2"/>
              <a:buChar char="Ø"/>
            </a:pPr>
            <a:r>
              <a:rPr lang="en-US" altLang="zh-CN" dirty="0" err="1" smtClean="0"/>
              <a:t>Superpixel</a:t>
            </a:r>
            <a:endParaRPr lang="en-US" altLang="zh-CN" dirty="0" smtClean="0"/>
          </a:p>
          <a:p>
            <a:pPr lvl="1">
              <a:lnSpc>
                <a:spcPct val="150000"/>
              </a:lnSpc>
              <a:buFont typeface="Wingdings" pitchFamily="2" charset="2"/>
              <a:buChar char="Ø"/>
            </a:pPr>
            <a:r>
              <a:rPr lang="en-US" altLang="zh-CN" dirty="0" smtClean="0"/>
              <a:t>History</a:t>
            </a:r>
          </a:p>
          <a:p>
            <a:pPr>
              <a:lnSpc>
                <a:spcPct val="150000"/>
              </a:lnSpc>
              <a:buFont typeface="Wingdings" pitchFamily="2" charset="2"/>
              <a:buChar char="ü"/>
            </a:pPr>
            <a:r>
              <a:rPr lang="zh-CN" altLang="en-US" dirty="0" smtClean="0"/>
              <a:t>基于图论的超像素分割方法</a:t>
            </a:r>
          </a:p>
          <a:p>
            <a:pPr lvl="1">
              <a:lnSpc>
                <a:spcPct val="150000"/>
              </a:lnSpc>
              <a:buFont typeface="Wingdings" pitchFamily="2" charset="2"/>
              <a:buChar char="Ø"/>
            </a:pPr>
            <a:r>
              <a:rPr lang="en-US" altLang="zh-CN" dirty="0" smtClean="0"/>
              <a:t>Normalized cuts</a:t>
            </a:r>
          </a:p>
          <a:p>
            <a:pPr lvl="1">
              <a:lnSpc>
                <a:spcPct val="150000"/>
              </a:lnSpc>
              <a:buFont typeface="Wingdings" pitchFamily="2" charset="2"/>
              <a:buChar char="Ø"/>
            </a:pPr>
            <a:r>
              <a:rPr lang="en-US" altLang="zh-CN" dirty="0" smtClean="0"/>
              <a:t>Graph-based segmentation</a:t>
            </a:r>
          </a:p>
          <a:p>
            <a:pPr>
              <a:lnSpc>
                <a:spcPct val="150000"/>
              </a:lnSpc>
              <a:buFont typeface="Wingdings" pitchFamily="2" charset="2"/>
              <a:buChar char="ü"/>
            </a:pPr>
            <a:r>
              <a:rPr lang="zh-CN" altLang="en-US" dirty="0" smtClean="0"/>
              <a:t>基于梯度上升的超像素分割方法</a:t>
            </a:r>
            <a:endParaRPr lang="en-US" altLang="en-US" dirty="0" smtClean="0"/>
          </a:p>
          <a:p>
            <a:pPr lvl="1">
              <a:lnSpc>
                <a:spcPct val="150000"/>
              </a:lnSpc>
              <a:buFont typeface="Wingdings" pitchFamily="2" charset="2"/>
              <a:buChar char="Ø"/>
            </a:pPr>
            <a:r>
              <a:rPr lang="en-US" altLang="zh-CN" sz="2600" dirty="0" smtClean="0"/>
              <a:t>Mean shift </a:t>
            </a:r>
            <a:r>
              <a:rPr lang="zh-CN" altLang="en-US" sz="2600" dirty="0" smtClean="0"/>
              <a:t>算法</a:t>
            </a:r>
            <a:endParaRPr lang="en-US" altLang="zh-CN" sz="2600" dirty="0" smtClean="0"/>
          </a:p>
          <a:p>
            <a:pPr lvl="1">
              <a:lnSpc>
                <a:spcPct val="150000"/>
              </a:lnSpc>
              <a:buFont typeface="Wingdings" pitchFamily="2" charset="2"/>
              <a:buChar char="Ø"/>
            </a:pPr>
            <a:r>
              <a:rPr lang="en-US" altLang="zh-CN" sz="2600" dirty="0" err="1" smtClean="0"/>
              <a:t>TurboPixels</a:t>
            </a:r>
            <a:endParaRPr lang="en-US" altLang="zh-CN" sz="2600" dirty="0" smtClean="0"/>
          </a:p>
          <a:p>
            <a:pPr lvl="1">
              <a:lnSpc>
                <a:spcPct val="150000"/>
              </a:lnSpc>
              <a:buFont typeface="Wingdings" pitchFamily="2" charset="2"/>
              <a:buChar char="Ø"/>
            </a:pPr>
            <a:r>
              <a:rPr lang="en-US" altLang="zh-CN" dirty="0" smtClean="0"/>
              <a:t>SLIC</a:t>
            </a:r>
          </a:p>
          <a:p>
            <a:pPr>
              <a:lnSpc>
                <a:spcPct val="150000"/>
              </a:lnSpc>
              <a:buFont typeface="Wingdings" pitchFamily="2" charset="2"/>
              <a:buChar char="ü"/>
            </a:pPr>
            <a:r>
              <a:rPr lang="en-US" altLang="en-US" dirty="0" smtClean="0"/>
              <a:t>Experimental </a:t>
            </a:r>
            <a:r>
              <a:rPr lang="en-US" altLang="en-US" dirty="0" err="1" smtClean="0"/>
              <a:t>comparision</a:t>
            </a:r>
            <a:endParaRPr lang="en-US" altLang="en-US" dirty="0" smtClean="0"/>
          </a:p>
          <a:p>
            <a:pPr lvl="1">
              <a:buNone/>
            </a:pPr>
            <a:endParaRPr lang="en-US" altLang="en-US" dirty="0" smtClean="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步骤</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altLang="zh-CN" dirty="0" smtClean="0"/>
              <a:t>(b) </a:t>
            </a:r>
            <a:r>
              <a:rPr lang="zh-CN" altLang="en-US" dirty="0" smtClean="0"/>
              <a:t>相似度衡量：</a:t>
            </a:r>
            <a:endParaRPr lang="en-US" altLang="zh-CN" dirty="0" smtClean="0"/>
          </a:p>
          <a:p>
            <a:pPr marL="990600" lvl="1" indent="-533400">
              <a:lnSpc>
                <a:spcPct val="150000"/>
              </a:lnSpc>
              <a:buFont typeface="Wingdings" pitchFamily="2" charset="2"/>
              <a:buChar char="Ø"/>
            </a:pPr>
            <a:r>
              <a:rPr lang="zh-CN" altLang="en-US" dirty="0" smtClean="0"/>
              <a:t>对于每个聚类中心</a:t>
            </a:r>
            <a:r>
              <a:rPr lang="en-US" altLang="zh-CN" dirty="0" err="1" smtClean="0"/>
              <a:t>i</a:t>
            </a:r>
            <a:r>
              <a:rPr lang="zh-CN" altLang="en-US" dirty="0" smtClean="0"/>
              <a:t>，逐一计算其</a:t>
            </a:r>
            <a:r>
              <a:rPr lang="en-US" altLang="zh-CN" dirty="0" smtClean="0"/>
              <a:t>2S*2S </a:t>
            </a:r>
            <a:r>
              <a:rPr lang="zh-CN" altLang="en-US" dirty="0" smtClean="0"/>
              <a:t>邻域内各像素</a:t>
            </a:r>
            <a:r>
              <a:rPr lang="en-US" altLang="zh-CN" dirty="0" smtClean="0"/>
              <a:t>j</a:t>
            </a:r>
            <a:r>
              <a:rPr lang="zh-CN" altLang="en-US" dirty="0" smtClean="0"/>
              <a:t>与该类中心点的距离</a:t>
            </a:r>
            <a:r>
              <a:rPr lang="en-US" altLang="zh-CN" dirty="0" smtClean="0"/>
              <a:t>D</a:t>
            </a:r>
            <a:r>
              <a:rPr lang="zh-CN" altLang="en-US" dirty="0" smtClean="0"/>
              <a:t>，若</a:t>
            </a:r>
            <a:r>
              <a:rPr lang="en-US" altLang="zh-CN" dirty="0" smtClean="0"/>
              <a:t>D &lt; d(</a:t>
            </a:r>
            <a:r>
              <a:rPr lang="en-US" altLang="zh-CN" dirty="0" err="1" smtClean="0"/>
              <a:t>ij</a:t>
            </a:r>
            <a:r>
              <a:rPr lang="en-US" altLang="zh-CN" dirty="0" smtClean="0"/>
              <a:t>)</a:t>
            </a:r>
            <a:r>
              <a:rPr lang="zh-CN" altLang="en-US" dirty="0" smtClean="0"/>
              <a:t>，选取最小的</a:t>
            </a:r>
            <a:r>
              <a:rPr lang="en-US" altLang="zh-CN" dirty="0" smtClean="0"/>
              <a:t>D</a:t>
            </a:r>
            <a:r>
              <a:rPr lang="zh-CN" altLang="en-US" dirty="0" smtClean="0"/>
              <a:t>所属的类别</a:t>
            </a:r>
            <a:r>
              <a:rPr lang="en-US" altLang="zh-CN" dirty="0" err="1" smtClean="0"/>
              <a:t>i</a:t>
            </a:r>
            <a:r>
              <a:rPr lang="zh-CN" altLang="en-US" dirty="0" smtClean="0"/>
              <a:t>，将</a:t>
            </a:r>
            <a:r>
              <a:rPr lang="en-US" altLang="zh-CN" dirty="0" smtClean="0"/>
              <a:t>j</a:t>
            </a:r>
            <a:r>
              <a:rPr lang="zh-CN" altLang="en-US" dirty="0" smtClean="0"/>
              <a:t>暂时归为该类</a:t>
            </a:r>
            <a:r>
              <a:rPr lang="en-US" altLang="zh-CN" dirty="0" err="1" smtClean="0"/>
              <a:t>i</a:t>
            </a:r>
            <a:r>
              <a:rPr lang="zh-CN" altLang="en-US" dirty="0" smtClean="0"/>
              <a:t>，并且将</a:t>
            </a:r>
            <a:r>
              <a:rPr lang="en-US" altLang="zh-CN" dirty="0" smtClean="0"/>
              <a:t>d(</a:t>
            </a:r>
            <a:r>
              <a:rPr lang="en-US" altLang="zh-CN" dirty="0" err="1" smtClean="0"/>
              <a:t>ij</a:t>
            </a:r>
            <a:r>
              <a:rPr lang="en-US" altLang="zh-CN" dirty="0" smtClean="0"/>
              <a:t>) </a:t>
            </a:r>
            <a:r>
              <a:rPr lang="zh-CN" altLang="en-US" dirty="0" smtClean="0"/>
              <a:t>赋值为</a:t>
            </a:r>
            <a:r>
              <a:rPr lang="en-US" altLang="zh-CN" dirty="0" smtClean="0"/>
              <a:t>D</a:t>
            </a:r>
            <a:r>
              <a:rPr lang="zh-CN" altLang="en-US" dirty="0" smtClean="0"/>
              <a:t>，其中：</a:t>
            </a:r>
            <a:endParaRPr lang="en-US" altLang="zh-CN" dirty="0" smtClean="0"/>
          </a:p>
          <a:p>
            <a:endParaRPr lang="en-US" dirty="0" smtClean="0"/>
          </a:p>
        </p:txBody>
      </p:sp>
      <p:graphicFrame>
        <p:nvGraphicFramePr>
          <p:cNvPr id="11" name="对象 10"/>
          <p:cNvGraphicFramePr>
            <a:graphicFrameLocks noChangeAspect="1"/>
          </p:cNvGraphicFramePr>
          <p:nvPr/>
        </p:nvGraphicFramePr>
        <p:xfrm>
          <a:off x="4394200" y="1854200"/>
          <a:ext cx="914400" cy="198438"/>
        </p:xfrm>
        <a:graphic>
          <a:graphicData uri="http://schemas.openxmlformats.org/presentationml/2006/ole">
            <p:oleObj spid="_x0000_s616452" name="Equation" r:id="rId4" imgW="114120" imgH="177480" progId="Equation.DSMT4">
              <p:embed/>
            </p:oleObj>
          </a:graphicData>
        </a:graphic>
      </p:graphicFrame>
      <p:graphicFrame>
        <p:nvGraphicFramePr>
          <p:cNvPr id="616454" name="Object 6"/>
          <p:cNvGraphicFramePr>
            <a:graphicFrameLocks noChangeAspect="1"/>
          </p:cNvGraphicFramePr>
          <p:nvPr/>
        </p:nvGraphicFramePr>
        <p:xfrm>
          <a:off x="1285851" y="3786190"/>
          <a:ext cx="5800766" cy="571504"/>
        </p:xfrm>
        <a:graphic>
          <a:graphicData uri="http://schemas.openxmlformats.org/presentationml/2006/ole">
            <p:oleObj spid="_x0000_s616454" name="Equation" r:id="rId5" imgW="2577960" imgH="253800" progId="Equation.DSMT4">
              <p:embed/>
            </p:oleObj>
          </a:graphicData>
        </a:graphic>
      </p:graphicFrame>
      <p:graphicFrame>
        <p:nvGraphicFramePr>
          <p:cNvPr id="616455" name="Object 7"/>
          <p:cNvGraphicFramePr>
            <a:graphicFrameLocks noChangeAspect="1"/>
          </p:cNvGraphicFramePr>
          <p:nvPr/>
        </p:nvGraphicFramePr>
        <p:xfrm>
          <a:off x="1285851" y="4556132"/>
          <a:ext cx="3943378" cy="571504"/>
        </p:xfrm>
        <a:graphic>
          <a:graphicData uri="http://schemas.openxmlformats.org/presentationml/2006/ole">
            <p:oleObj spid="_x0000_s616455" name="Equation" r:id="rId6" imgW="1752480" imgH="253800" progId="Equation.DSMT4">
              <p:embed/>
            </p:oleObj>
          </a:graphicData>
        </a:graphic>
      </p:graphicFrame>
      <p:graphicFrame>
        <p:nvGraphicFramePr>
          <p:cNvPr id="616456" name="Object 8"/>
          <p:cNvGraphicFramePr>
            <a:graphicFrameLocks noChangeAspect="1"/>
          </p:cNvGraphicFramePr>
          <p:nvPr/>
        </p:nvGraphicFramePr>
        <p:xfrm>
          <a:off x="1285850" y="5413388"/>
          <a:ext cx="4257705" cy="571504"/>
        </p:xfrm>
        <a:graphic>
          <a:graphicData uri="http://schemas.openxmlformats.org/presentationml/2006/ole">
            <p:oleObj spid="_x0000_s616456" name="Equation" r:id="rId7" imgW="1892160" imgH="253800" progId="Equation.DSMT4">
              <p:embed/>
            </p:oleObj>
          </a:graphicData>
        </a:graphic>
      </p:graphicFrame>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步骤</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altLang="zh-CN" dirty="0" smtClean="0"/>
              <a:t>(c) </a:t>
            </a:r>
            <a:r>
              <a:rPr lang="zh-CN" altLang="en-US" dirty="0" smtClean="0"/>
              <a:t>确定新的聚类中心：</a:t>
            </a:r>
            <a:endParaRPr lang="en-US" altLang="zh-CN" dirty="0" smtClean="0"/>
          </a:p>
          <a:p>
            <a:pPr marL="990600" lvl="1" indent="-533400">
              <a:lnSpc>
                <a:spcPct val="150000"/>
              </a:lnSpc>
              <a:buFont typeface="Wingdings" pitchFamily="2" charset="2"/>
              <a:buChar char="Ø"/>
            </a:pPr>
            <a:r>
              <a:rPr lang="zh-CN" altLang="en-US" sz="2000" dirty="0" smtClean="0"/>
              <a:t>当每个像素都被归类到其最近的聚类中心后，新的聚类中心为该类中所有像素的</a:t>
            </a:r>
            <a:r>
              <a:rPr lang="en-US" altLang="zh-CN" sz="2000" dirty="0" smtClean="0"/>
              <a:t>[</a:t>
            </a:r>
            <a:r>
              <a:rPr lang="en-US" altLang="zh-CN" sz="2000" dirty="0" err="1" smtClean="0"/>
              <a:t>l,a,b,x,y</a:t>
            </a:r>
            <a:r>
              <a:rPr lang="en-US" altLang="zh-CN" sz="2000" dirty="0" smtClean="0"/>
              <a:t>]T </a:t>
            </a:r>
            <a:r>
              <a:rPr lang="zh-CN" altLang="en-US" sz="2000" dirty="0" smtClean="0"/>
              <a:t>向量的平均值。</a:t>
            </a:r>
            <a:endParaRPr lang="en-US" altLang="zh-CN" sz="2000" dirty="0" smtClean="0"/>
          </a:p>
          <a:p>
            <a:pPr marL="990600" lvl="1" indent="-533400">
              <a:lnSpc>
                <a:spcPct val="150000"/>
              </a:lnSpc>
              <a:buFont typeface="Wingdings" pitchFamily="2" charset="2"/>
              <a:buChar char="Ø"/>
            </a:pPr>
            <a:r>
              <a:rPr lang="zh-CN" altLang="en-US" sz="2000" dirty="0" smtClean="0"/>
              <a:t>为了避免聚类中心落在边界上，以及对后续的聚类过程造成干扰，需要将聚类中心在以</a:t>
            </a:r>
            <a:r>
              <a:rPr lang="en-US" altLang="zh-CN" sz="2000" dirty="0" smtClean="0"/>
              <a:t>3*3 </a:t>
            </a:r>
            <a:r>
              <a:rPr lang="zh-CN" altLang="en-US" sz="2000" dirty="0" smtClean="0"/>
              <a:t>的邻域内打乱，将聚类中心移到邻域内梯度最小的地方（图像灰度值变化最缓慢的地方）。</a:t>
            </a:r>
            <a:endParaRPr lang="en-US" altLang="zh-CN" sz="2000" dirty="0" smtClean="0"/>
          </a:p>
          <a:p>
            <a:pPr marL="990600" lvl="1" indent="-533400">
              <a:lnSpc>
                <a:spcPct val="150000"/>
              </a:lnSpc>
              <a:buFont typeface="Wingdings" pitchFamily="2" charset="2"/>
              <a:buChar char="Ø"/>
            </a:pPr>
            <a:r>
              <a:rPr lang="zh-CN" altLang="en-US" sz="2000" dirty="0" smtClean="0"/>
              <a:t>计算残差</a:t>
            </a:r>
            <a:r>
              <a:rPr lang="en-US" altLang="zh-CN" sz="2000" dirty="0" smtClean="0"/>
              <a:t>E</a:t>
            </a:r>
            <a:r>
              <a:rPr lang="zh-CN" altLang="en-US" sz="2000" dirty="0" smtClean="0"/>
              <a:t>（新的聚类中心与之前聚类中心的</a:t>
            </a:r>
            <a:r>
              <a:rPr lang="en-US" altLang="zh-CN" sz="2000" dirty="0" smtClean="0"/>
              <a:t>L1</a:t>
            </a:r>
            <a:r>
              <a:rPr lang="zh-CN" altLang="en-US" sz="2000" dirty="0" smtClean="0"/>
              <a:t>范数）。</a:t>
            </a:r>
            <a:endParaRPr lang="en-US" altLang="zh-CN" sz="2000" dirty="0" smtClean="0"/>
          </a:p>
          <a:p>
            <a:pPr marL="533400" lvl="1" indent="-533400">
              <a:spcBef>
                <a:spcPts val="1000"/>
              </a:spcBef>
              <a:buFont typeface="Wingdings" pitchFamily="2" charset="2"/>
              <a:buChar char="ü"/>
            </a:pPr>
            <a:endParaRPr lang="en-US" altLang="zh-CN" sz="2800" dirty="0" smtClean="0"/>
          </a:p>
          <a:p>
            <a:pPr marL="533400" lvl="1" indent="-533400">
              <a:spcBef>
                <a:spcPts val="1000"/>
              </a:spcBef>
              <a:buFont typeface="Wingdings" pitchFamily="2" charset="2"/>
              <a:buChar char="ü"/>
            </a:pPr>
            <a:r>
              <a:rPr lang="en-US" altLang="zh-CN" sz="2800" dirty="0" smtClean="0"/>
              <a:t>(d) </a:t>
            </a:r>
            <a:r>
              <a:rPr lang="zh-CN" altLang="en-US" sz="2800" dirty="0" smtClean="0"/>
              <a:t>输出最终聚类结果：</a:t>
            </a:r>
            <a:endParaRPr lang="en-US" altLang="zh-CN" sz="2800" dirty="0" smtClean="0"/>
          </a:p>
          <a:p>
            <a:pPr marL="990600" lvl="1" indent="-533400">
              <a:lnSpc>
                <a:spcPct val="150000"/>
              </a:lnSpc>
              <a:buFont typeface="Wingdings" pitchFamily="2" charset="2"/>
              <a:buChar char="Ø"/>
            </a:pPr>
            <a:r>
              <a:rPr lang="zh-CN" altLang="en-US" sz="2000" dirty="0" smtClean="0"/>
              <a:t>重复</a:t>
            </a:r>
            <a:r>
              <a:rPr lang="en-US" altLang="zh-CN" sz="2000" dirty="0" smtClean="0"/>
              <a:t>(b) </a:t>
            </a:r>
            <a:r>
              <a:rPr lang="zh-CN" altLang="en-US" sz="2000" dirty="0" smtClean="0"/>
              <a:t>和</a:t>
            </a:r>
            <a:r>
              <a:rPr lang="en-US" altLang="zh-CN" sz="2000" dirty="0" smtClean="0"/>
              <a:t>(c) </a:t>
            </a:r>
            <a:r>
              <a:rPr lang="zh-CN" altLang="en-US" sz="2000" dirty="0" smtClean="0"/>
              <a:t>直至最后收敛（</a:t>
            </a:r>
            <a:r>
              <a:rPr lang="en-US" altLang="zh-CN" sz="2000" dirty="0" smtClean="0"/>
              <a:t>E</a:t>
            </a:r>
            <a:r>
              <a:rPr lang="zh-CN" altLang="en-US" sz="2000" dirty="0" smtClean="0"/>
              <a:t>≤</a:t>
            </a:r>
            <a:r>
              <a:rPr lang="en-US" altLang="zh-CN" sz="2000" dirty="0" smtClean="0"/>
              <a:t>threshold</a:t>
            </a:r>
            <a:r>
              <a:rPr lang="zh-CN" altLang="en-US" sz="2000" dirty="0" smtClean="0"/>
              <a:t>）。</a:t>
            </a:r>
            <a:endParaRPr lang="en-US" altLang="zh-CN" sz="2000" dirty="0" smtClean="0"/>
          </a:p>
          <a:p>
            <a:pPr marL="990600" lvl="1" indent="-533400">
              <a:lnSpc>
                <a:spcPct val="150000"/>
              </a:lnSpc>
              <a:buFont typeface="Wingdings" pitchFamily="2" charset="2"/>
              <a:buChar char="Ø"/>
            </a:pPr>
            <a:endParaRPr lang="en-US" altLang="en-US" dirty="0" smtClean="0"/>
          </a:p>
        </p:txBody>
      </p:sp>
      <p:graphicFrame>
        <p:nvGraphicFramePr>
          <p:cNvPr id="11" name="对象 10"/>
          <p:cNvGraphicFramePr>
            <a:graphicFrameLocks noChangeAspect="1"/>
          </p:cNvGraphicFramePr>
          <p:nvPr/>
        </p:nvGraphicFramePr>
        <p:xfrm>
          <a:off x="4394200" y="1854200"/>
          <a:ext cx="914400" cy="198438"/>
        </p:xfrm>
        <a:graphic>
          <a:graphicData uri="http://schemas.openxmlformats.org/presentationml/2006/ole">
            <p:oleObj spid="_x0000_s617474" name="Equation" r:id="rId4" imgW="114120" imgH="177480" progId="Equation.DSMT4">
              <p:embed/>
            </p:oleObj>
          </a:graphicData>
        </a:graphic>
      </p:graphicFrame>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算法</a:t>
            </a:r>
            <a:endParaRPr lang="en-US" dirty="0"/>
          </a:p>
        </p:txBody>
      </p:sp>
      <p:sp>
        <p:nvSpPr>
          <p:cNvPr id="3" name="Content Placeholder 2"/>
          <p:cNvSpPr>
            <a:spLocks noGrp="1"/>
          </p:cNvSpPr>
          <p:nvPr>
            <p:ph idx="1"/>
          </p:nvPr>
        </p:nvSpPr>
        <p:spPr>
          <a:xfrm>
            <a:off x="295835" y="839702"/>
            <a:ext cx="8516471" cy="5708181"/>
          </a:xfrm>
        </p:spPr>
        <p:txBody>
          <a:bodyPr/>
          <a:lstStyle/>
          <a:p>
            <a:pPr lvl="2"/>
            <a:endParaRPr lang="zh-CN" altLang="en-US" dirty="0" smtClean="0"/>
          </a:p>
          <a:p>
            <a:pPr lvl="2">
              <a:buNone/>
            </a:pPr>
            <a:endParaRPr lang="zh-CN" altLang="en-US" dirty="0" smtClean="0"/>
          </a:p>
          <a:p>
            <a:pPr lvl="2"/>
            <a:endParaRPr lang="en-US" dirty="0" smtClean="0"/>
          </a:p>
          <a:p>
            <a:pPr lvl="2"/>
            <a:endParaRPr lang="en-US" dirty="0"/>
          </a:p>
          <a:p>
            <a:pPr lvl="2"/>
            <a:endParaRPr lang="en-US" dirty="0"/>
          </a:p>
        </p:txBody>
      </p:sp>
      <p:sp>
        <p:nvSpPr>
          <p:cNvPr id="6" name="矩形 5"/>
          <p:cNvSpPr/>
          <p:nvPr/>
        </p:nvSpPr>
        <p:spPr>
          <a:xfrm>
            <a:off x="230456" y="4123880"/>
            <a:ext cx="4396807"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对于每个聚类中心计算</a:t>
            </a:r>
            <a:r>
              <a:rPr lang="en-US" altLang="zh-CN" sz="1600" dirty="0" smtClean="0"/>
              <a:t>2S</a:t>
            </a:r>
            <a:r>
              <a:rPr lang="zh-CN" altLang="en-US" sz="1600" dirty="0" smtClean="0"/>
              <a:t>*</a:t>
            </a:r>
            <a:r>
              <a:rPr lang="en-US" altLang="zh-CN" sz="1600" dirty="0" smtClean="0"/>
              <a:t>2S</a:t>
            </a:r>
            <a:r>
              <a:rPr lang="zh-CN" altLang="en-US" sz="1600" dirty="0" smtClean="0"/>
              <a:t>邻域内各像素</a:t>
            </a:r>
            <a:r>
              <a:rPr lang="en-US" altLang="zh-CN" sz="1600" dirty="0" smtClean="0"/>
              <a:t>j</a:t>
            </a:r>
            <a:r>
              <a:rPr lang="zh-CN" altLang="en-US" sz="1600" dirty="0" smtClean="0"/>
              <a:t>与该类中心点</a:t>
            </a:r>
            <a:r>
              <a:rPr lang="en-US" altLang="zh-CN" sz="1600" dirty="0" err="1" smtClean="0"/>
              <a:t>i</a:t>
            </a:r>
            <a:r>
              <a:rPr lang="zh-CN" altLang="en-US" sz="1600" dirty="0" smtClean="0"/>
              <a:t>的距离</a:t>
            </a:r>
            <a:r>
              <a:rPr lang="en-US" altLang="zh-CN" sz="1600" dirty="0" smtClean="0"/>
              <a:t>D</a:t>
            </a:r>
            <a:endParaRPr lang="zh-CN" altLang="en-US" sz="1600" dirty="0"/>
          </a:p>
        </p:txBody>
      </p:sp>
      <p:sp>
        <p:nvSpPr>
          <p:cNvPr id="13" name="矩形 12"/>
          <p:cNvSpPr/>
          <p:nvPr/>
        </p:nvSpPr>
        <p:spPr>
          <a:xfrm>
            <a:off x="284720" y="1692266"/>
            <a:ext cx="4407924"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初始化</a:t>
            </a:r>
            <a:r>
              <a:rPr lang="en-US" altLang="zh-CN" sz="1600" dirty="0" smtClean="0"/>
              <a:t>K</a:t>
            </a:r>
            <a:r>
              <a:rPr lang="zh-CN" altLang="en-US" sz="1600" dirty="0" smtClean="0"/>
              <a:t>个聚类中心为每个网格内色阶值最低的像素点</a:t>
            </a:r>
            <a:endParaRPr lang="zh-CN" altLang="en-US" sz="1600" dirty="0"/>
          </a:p>
        </p:txBody>
      </p:sp>
      <p:sp>
        <p:nvSpPr>
          <p:cNvPr id="16" name="矩形 15"/>
          <p:cNvSpPr/>
          <p:nvPr/>
        </p:nvSpPr>
        <p:spPr>
          <a:xfrm>
            <a:off x="7563751" y="3461750"/>
            <a:ext cx="813767" cy="706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j=j+1</a:t>
            </a:r>
            <a:endParaRPr lang="zh-CN" altLang="en-US" sz="1600" dirty="0"/>
          </a:p>
        </p:txBody>
      </p:sp>
      <p:cxnSp>
        <p:nvCxnSpPr>
          <p:cNvPr id="20" name="直接箭头连接符 19"/>
          <p:cNvCxnSpPr>
            <a:endCxn id="56" idx="0"/>
          </p:cNvCxnSpPr>
          <p:nvPr/>
        </p:nvCxnSpPr>
        <p:spPr>
          <a:xfrm rot="5400000">
            <a:off x="2181189" y="2569465"/>
            <a:ext cx="499312" cy="1508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447915" y="5614420"/>
            <a:ext cx="770282" cy="338554"/>
          </a:xfrm>
          <a:prstGeom prst="rect">
            <a:avLst/>
          </a:prstGeom>
          <a:noFill/>
        </p:spPr>
        <p:txBody>
          <a:bodyPr wrap="square" rtlCol="0">
            <a:spAutoFit/>
          </a:bodyPr>
          <a:lstStyle/>
          <a:p>
            <a:r>
              <a:rPr lang="en-US" altLang="zh-CN" sz="1600" dirty="0" smtClean="0"/>
              <a:t>True</a:t>
            </a:r>
            <a:endParaRPr lang="zh-CN" altLang="en-US" sz="1600" dirty="0"/>
          </a:p>
        </p:txBody>
      </p:sp>
      <p:sp>
        <p:nvSpPr>
          <p:cNvPr id="63" name="矩形 62"/>
          <p:cNvSpPr/>
          <p:nvPr/>
        </p:nvSpPr>
        <p:spPr>
          <a:xfrm>
            <a:off x="295835" y="5983752"/>
            <a:ext cx="2824433" cy="5641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选取最小的</a:t>
            </a:r>
            <a:r>
              <a:rPr lang="en-US" altLang="zh-CN" sz="1600" dirty="0" smtClean="0"/>
              <a:t>D</a:t>
            </a:r>
            <a:r>
              <a:rPr lang="zh-CN" altLang="en-US" sz="1600" dirty="0" smtClean="0"/>
              <a:t>所属的类别</a:t>
            </a:r>
            <a:r>
              <a:rPr lang="en-US" altLang="zh-CN" sz="1600" dirty="0" err="1" smtClean="0"/>
              <a:t>i</a:t>
            </a:r>
            <a:r>
              <a:rPr lang="zh-CN" altLang="en-US" sz="1600" dirty="0" smtClean="0"/>
              <a:t>使</a:t>
            </a:r>
            <a:r>
              <a:rPr lang="en-US" altLang="zh-CN" sz="1600" dirty="0" smtClean="0"/>
              <a:t>j</a:t>
            </a:r>
            <a:r>
              <a:rPr lang="zh-CN" altLang="en-US" sz="1600" dirty="0" smtClean="0"/>
              <a:t>∈</a:t>
            </a:r>
            <a:r>
              <a:rPr lang="en-US" altLang="zh-CN" sz="1600" dirty="0" err="1" smtClean="0"/>
              <a:t>i</a:t>
            </a:r>
            <a:r>
              <a:rPr lang="zh-CN" altLang="en-US" sz="1600" dirty="0" smtClean="0"/>
              <a:t>且</a:t>
            </a:r>
            <a:r>
              <a:rPr lang="en-US" altLang="zh-CN" sz="1600" dirty="0" smtClean="0"/>
              <a:t>d(</a:t>
            </a:r>
            <a:r>
              <a:rPr lang="en-US" altLang="zh-CN" sz="1600" dirty="0" err="1" smtClean="0"/>
              <a:t>ij</a:t>
            </a:r>
            <a:r>
              <a:rPr lang="en-US" altLang="zh-CN" sz="1600" dirty="0" smtClean="0"/>
              <a:t>)=D</a:t>
            </a:r>
            <a:endParaRPr lang="zh-CN" altLang="en-US" sz="1600" dirty="0"/>
          </a:p>
        </p:txBody>
      </p:sp>
      <p:sp>
        <p:nvSpPr>
          <p:cNvPr id="69" name="TextBox 68"/>
          <p:cNvSpPr txBox="1"/>
          <p:nvPr/>
        </p:nvSpPr>
        <p:spPr>
          <a:xfrm>
            <a:off x="3471363" y="4994524"/>
            <a:ext cx="770600" cy="338554"/>
          </a:xfrm>
          <a:prstGeom prst="rect">
            <a:avLst/>
          </a:prstGeom>
          <a:noFill/>
        </p:spPr>
        <p:txBody>
          <a:bodyPr wrap="square" rtlCol="0">
            <a:spAutoFit/>
          </a:bodyPr>
          <a:lstStyle/>
          <a:p>
            <a:r>
              <a:rPr lang="en-US" altLang="zh-CN" sz="1600" dirty="0" smtClean="0"/>
              <a:t>False</a:t>
            </a:r>
            <a:endParaRPr lang="zh-CN" altLang="en-US" sz="1600" dirty="0"/>
          </a:p>
        </p:txBody>
      </p:sp>
      <p:sp>
        <p:nvSpPr>
          <p:cNvPr id="70" name="矩形 69"/>
          <p:cNvSpPr/>
          <p:nvPr/>
        </p:nvSpPr>
        <p:spPr>
          <a:xfrm>
            <a:off x="273602" y="839702"/>
            <a:ext cx="4419040"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将</a:t>
            </a:r>
            <a:r>
              <a:rPr lang="en-US" altLang="zh-CN" sz="1600" dirty="0" smtClean="0"/>
              <a:t>N</a:t>
            </a:r>
            <a:r>
              <a:rPr lang="zh-CN" altLang="en-US" sz="1600" dirty="0" smtClean="0"/>
              <a:t>个像素点的图像均分为</a:t>
            </a:r>
            <a:r>
              <a:rPr lang="en-US" altLang="zh-CN" sz="1600" dirty="0" smtClean="0"/>
              <a:t>K</a:t>
            </a:r>
            <a:r>
              <a:rPr lang="zh-CN" altLang="en-US" sz="1600" dirty="0" smtClean="0"/>
              <a:t>份，网格边长为</a:t>
            </a:r>
            <a:r>
              <a:rPr lang="en-US" altLang="zh-CN" sz="1600" dirty="0" smtClean="0"/>
              <a:t>S</a:t>
            </a:r>
            <a:endParaRPr lang="zh-CN" altLang="en-US" sz="1600" dirty="0"/>
          </a:p>
        </p:txBody>
      </p:sp>
      <p:sp>
        <p:nvSpPr>
          <p:cNvPr id="72" name="菱形 71"/>
          <p:cNvSpPr/>
          <p:nvPr/>
        </p:nvSpPr>
        <p:spPr>
          <a:xfrm>
            <a:off x="1331099" y="5023344"/>
            <a:ext cx="2214577" cy="62106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D&lt;d(</a:t>
            </a:r>
            <a:r>
              <a:rPr lang="en-US" altLang="zh-CN" sz="1600" dirty="0" err="1" smtClean="0"/>
              <a:t>ij</a:t>
            </a:r>
            <a:r>
              <a:rPr lang="en-US" altLang="zh-CN" sz="1600" dirty="0" smtClean="0"/>
              <a:t>)</a:t>
            </a:r>
            <a:endParaRPr lang="zh-CN" altLang="en-US" sz="1600" dirty="0"/>
          </a:p>
        </p:txBody>
      </p:sp>
      <p:sp>
        <p:nvSpPr>
          <p:cNvPr id="56" name="矩形 55"/>
          <p:cNvSpPr/>
          <p:nvPr/>
        </p:nvSpPr>
        <p:spPr>
          <a:xfrm>
            <a:off x="219339" y="2826664"/>
            <a:ext cx="4407924"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对于图像中像素点</a:t>
            </a:r>
            <a:r>
              <a:rPr lang="en-US" altLang="zh-CN" sz="1600" dirty="0" smtClean="0"/>
              <a:t>j</a:t>
            </a:r>
            <a:r>
              <a:rPr lang="zh-CN" altLang="en-US" sz="1600" dirty="0" smtClean="0"/>
              <a:t>令其与最近的聚类中心</a:t>
            </a:r>
            <a:r>
              <a:rPr lang="en-US" altLang="zh-CN" sz="1600" dirty="0" err="1" smtClean="0"/>
              <a:t>i</a:t>
            </a:r>
            <a:r>
              <a:rPr lang="zh-CN" altLang="en-US" sz="1600" dirty="0" smtClean="0"/>
              <a:t>的距离</a:t>
            </a:r>
            <a:r>
              <a:rPr lang="en-US" altLang="zh-CN" sz="1600" dirty="0" smtClean="0"/>
              <a:t>d(</a:t>
            </a:r>
            <a:r>
              <a:rPr lang="en-US" altLang="zh-CN" sz="1600" dirty="0" err="1" smtClean="0"/>
              <a:t>ij</a:t>
            </a:r>
            <a:r>
              <a:rPr lang="en-US" altLang="zh-CN" sz="1600" dirty="0" smtClean="0"/>
              <a:t>)</a:t>
            </a:r>
            <a:r>
              <a:rPr lang="zh-CN" altLang="en-US" sz="1600" dirty="0" smtClean="0"/>
              <a:t>为正无穷</a:t>
            </a:r>
            <a:endParaRPr lang="zh-CN" altLang="en-US" sz="1600" dirty="0"/>
          </a:p>
        </p:txBody>
      </p:sp>
      <p:cxnSp>
        <p:nvCxnSpPr>
          <p:cNvPr id="71" name="直接箭头连接符 70"/>
          <p:cNvCxnSpPr/>
          <p:nvPr/>
        </p:nvCxnSpPr>
        <p:spPr>
          <a:xfrm rot="5400000">
            <a:off x="2324885" y="1581939"/>
            <a:ext cx="217478" cy="3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a:stCxn id="56" idx="2"/>
          </p:cNvCxnSpPr>
          <p:nvPr/>
        </p:nvCxnSpPr>
        <p:spPr>
          <a:xfrm rot="16200000" flipH="1">
            <a:off x="2097191" y="3787860"/>
            <a:ext cx="656191" cy="39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a:stCxn id="6" idx="2"/>
            <a:endCxn id="72" idx="0"/>
          </p:cNvCxnSpPr>
          <p:nvPr/>
        </p:nvCxnSpPr>
        <p:spPr>
          <a:xfrm rot="16200000" flipH="1">
            <a:off x="2301435" y="4886391"/>
            <a:ext cx="264378" cy="9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72" idx="3"/>
          </p:cNvCxnSpPr>
          <p:nvPr/>
        </p:nvCxnSpPr>
        <p:spPr>
          <a:xfrm flipV="1">
            <a:off x="3545676" y="5333078"/>
            <a:ext cx="5036380" cy="796"/>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a:stCxn id="112" idx="1"/>
          </p:cNvCxnSpPr>
          <p:nvPr/>
        </p:nvCxnSpPr>
        <p:spPr>
          <a:xfrm rot="10800000" flipV="1">
            <a:off x="2428860" y="3813349"/>
            <a:ext cx="3714777" cy="434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rot="16200000" flipV="1">
            <a:off x="7361014" y="5026456"/>
            <a:ext cx="2450880" cy="27843"/>
          </a:xfrm>
          <a:prstGeom prst="line">
            <a:avLst/>
          </a:prstGeom>
        </p:spPr>
        <p:style>
          <a:lnRef idx="1">
            <a:schemeClr val="accent1"/>
          </a:lnRef>
          <a:fillRef idx="0">
            <a:schemeClr val="accent1"/>
          </a:fillRef>
          <a:effectRef idx="0">
            <a:schemeClr val="accent1"/>
          </a:effectRef>
          <a:fontRef idx="minor">
            <a:schemeClr val="tx1"/>
          </a:fontRef>
        </p:style>
      </p:cxnSp>
      <p:sp>
        <p:nvSpPr>
          <p:cNvPr id="112" name="菱形 111"/>
          <p:cNvSpPr/>
          <p:nvPr/>
        </p:nvSpPr>
        <p:spPr>
          <a:xfrm>
            <a:off x="6143636" y="3502820"/>
            <a:ext cx="1072363" cy="62106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j&lt;N</a:t>
            </a:r>
            <a:endParaRPr lang="zh-CN" altLang="en-US" sz="1600" dirty="0"/>
          </a:p>
        </p:txBody>
      </p:sp>
      <p:cxnSp>
        <p:nvCxnSpPr>
          <p:cNvPr id="126" name="直接连接符 125"/>
          <p:cNvCxnSpPr>
            <a:endCxn id="16" idx="3"/>
          </p:cNvCxnSpPr>
          <p:nvPr/>
        </p:nvCxnSpPr>
        <p:spPr>
          <a:xfrm rot="10800000">
            <a:off x="8377518" y="3814938"/>
            <a:ext cx="19501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接连接符 132"/>
          <p:cNvCxnSpPr>
            <a:stCxn id="112" idx="3"/>
            <a:endCxn id="16" idx="1"/>
          </p:cNvCxnSpPr>
          <p:nvPr/>
        </p:nvCxnSpPr>
        <p:spPr>
          <a:xfrm>
            <a:off x="7215999" y="3813350"/>
            <a:ext cx="347752" cy="1587"/>
          </a:xfrm>
          <a:prstGeom prst="line">
            <a:avLst/>
          </a:prstGeom>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5043322" y="3476384"/>
            <a:ext cx="770282" cy="338554"/>
          </a:xfrm>
          <a:prstGeom prst="rect">
            <a:avLst/>
          </a:prstGeom>
          <a:noFill/>
        </p:spPr>
        <p:txBody>
          <a:bodyPr wrap="square" rtlCol="0">
            <a:spAutoFit/>
          </a:bodyPr>
          <a:lstStyle/>
          <a:p>
            <a:r>
              <a:rPr lang="en-US" altLang="zh-CN" sz="1600" dirty="0" smtClean="0"/>
              <a:t>True</a:t>
            </a:r>
            <a:endParaRPr lang="zh-CN" altLang="en-US" sz="1600" dirty="0"/>
          </a:p>
        </p:txBody>
      </p:sp>
      <p:sp>
        <p:nvSpPr>
          <p:cNvPr id="136" name="矩形 135"/>
          <p:cNvSpPr/>
          <p:nvPr/>
        </p:nvSpPr>
        <p:spPr>
          <a:xfrm>
            <a:off x="5163845" y="2558792"/>
            <a:ext cx="3787802"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计算新的聚类中心为该类中所有像素向量的平均值</a:t>
            </a:r>
            <a:endParaRPr lang="zh-CN" altLang="en-US" sz="1600" dirty="0"/>
          </a:p>
        </p:txBody>
      </p:sp>
      <p:sp>
        <p:nvSpPr>
          <p:cNvPr id="137" name="矩形 136"/>
          <p:cNvSpPr/>
          <p:nvPr/>
        </p:nvSpPr>
        <p:spPr>
          <a:xfrm>
            <a:off x="5163845" y="1692266"/>
            <a:ext cx="3787802"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将聚类中心移到</a:t>
            </a:r>
            <a:r>
              <a:rPr lang="en-US" altLang="zh-CN" sz="1600" dirty="0" smtClean="0"/>
              <a:t>3</a:t>
            </a:r>
            <a:r>
              <a:rPr lang="zh-CN" altLang="en-US" sz="1600" dirty="0" smtClean="0"/>
              <a:t>*</a:t>
            </a:r>
            <a:r>
              <a:rPr lang="en-US" altLang="zh-CN" sz="1600" dirty="0" smtClean="0"/>
              <a:t>3</a:t>
            </a:r>
            <a:r>
              <a:rPr lang="zh-CN" altLang="en-US" sz="1600" dirty="0" smtClean="0"/>
              <a:t>邻域内梯度值最小位置</a:t>
            </a:r>
            <a:endParaRPr lang="zh-CN" altLang="en-US" sz="1600" dirty="0"/>
          </a:p>
        </p:txBody>
      </p:sp>
      <p:sp>
        <p:nvSpPr>
          <p:cNvPr id="138" name="矩形 137"/>
          <p:cNvSpPr/>
          <p:nvPr/>
        </p:nvSpPr>
        <p:spPr>
          <a:xfrm>
            <a:off x="5163845" y="840497"/>
            <a:ext cx="3787802" cy="6350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计算残差</a:t>
            </a:r>
            <a:r>
              <a:rPr lang="en-US" altLang="zh-CN" sz="1600" dirty="0" smtClean="0"/>
              <a:t>E(</a:t>
            </a:r>
            <a:r>
              <a:rPr lang="zh-CN" altLang="en-US" sz="1600" dirty="0" smtClean="0"/>
              <a:t>新的聚类中心与之前聚类中心的</a:t>
            </a:r>
            <a:r>
              <a:rPr lang="en-US" altLang="zh-CN" sz="1600" dirty="0" smtClean="0"/>
              <a:t>L1</a:t>
            </a:r>
            <a:r>
              <a:rPr lang="zh-CN" altLang="en-US" sz="1600" dirty="0" smtClean="0"/>
              <a:t>范数</a:t>
            </a:r>
            <a:r>
              <a:rPr lang="en-US" altLang="zh-CN" sz="1600" dirty="0" smtClean="0"/>
              <a:t>)</a:t>
            </a:r>
            <a:endParaRPr lang="zh-CN" altLang="en-US" sz="1600" dirty="0"/>
          </a:p>
        </p:txBody>
      </p:sp>
      <p:sp>
        <p:nvSpPr>
          <p:cNvPr id="139" name="菱形 138"/>
          <p:cNvSpPr/>
          <p:nvPr/>
        </p:nvSpPr>
        <p:spPr>
          <a:xfrm>
            <a:off x="5465372" y="1"/>
            <a:ext cx="2428892" cy="72223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E</a:t>
            </a:r>
            <a:r>
              <a:rPr lang="zh-CN" altLang="en-US" sz="1600" dirty="0" smtClean="0"/>
              <a:t>≤</a:t>
            </a:r>
            <a:r>
              <a:rPr lang="en-US" altLang="zh-CN" sz="1600" i="1" dirty="0" smtClean="0"/>
              <a:t> threshold</a:t>
            </a:r>
            <a:endParaRPr lang="zh-CN" altLang="en-US" sz="1600" dirty="0"/>
          </a:p>
        </p:txBody>
      </p:sp>
      <p:cxnSp>
        <p:nvCxnSpPr>
          <p:cNvPr id="145" name="直接箭头连接符 144"/>
          <p:cNvCxnSpPr/>
          <p:nvPr/>
        </p:nvCxnSpPr>
        <p:spPr>
          <a:xfrm rot="16200000" flipH="1">
            <a:off x="2273477" y="5809314"/>
            <a:ext cx="339348" cy="9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63" idx="3"/>
          </p:cNvCxnSpPr>
          <p:nvPr/>
        </p:nvCxnSpPr>
        <p:spPr>
          <a:xfrm>
            <a:off x="3120268" y="6265818"/>
            <a:ext cx="5480107"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3" name="直接箭头连接符 162"/>
          <p:cNvCxnSpPr>
            <a:stCxn id="112" idx="0"/>
          </p:cNvCxnSpPr>
          <p:nvPr/>
        </p:nvCxnSpPr>
        <p:spPr>
          <a:xfrm rot="16200000" flipV="1">
            <a:off x="6520867" y="3343869"/>
            <a:ext cx="310530" cy="737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4" name="TextBox 173"/>
          <p:cNvSpPr txBox="1"/>
          <p:nvPr/>
        </p:nvSpPr>
        <p:spPr>
          <a:xfrm>
            <a:off x="7057746" y="3461749"/>
            <a:ext cx="770600" cy="338554"/>
          </a:xfrm>
          <a:prstGeom prst="rect">
            <a:avLst/>
          </a:prstGeom>
          <a:noFill/>
        </p:spPr>
        <p:txBody>
          <a:bodyPr wrap="square" rtlCol="0">
            <a:spAutoFit/>
          </a:bodyPr>
          <a:lstStyle/>
          <a:p>
            <a:r>
              <a:rPr lang="en-US" altLang="zh-CN" sz="1600" dirty="0" smtClean="0"/>
              <a:t>False</a:t>
            </a:r>
            <a:endParaRPr lang="zh-CN" altLang="en-US" sz="1600" dirty="0"/>
          </a:p>
        </p:txBody>
      </p:sp>
      <p:cxnSp>
        <p:nvCxnSpPr>
          <p:cNvPr id="180" name="直接箭头连接符 179"/>
          <p:cNvCxnSpPr/>
          <p:nvPr/>
        </p:nvCxnSpPr>
        <p:spPr>
          <a:xfrm rot="16200000" flipV="1">
            <a:off x="6552649" y="2432405"/>
            <a:ext cx="217478" cy="737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2" name="直接箭头连接符 181"/>
          <p:cNvCxnSpPr/>
          <p:nvPr/>
        </p:nvCxnSpPr>
        <p:spPr>
          <a:xfrm rot="16200000" flipV="1">
            <a:off x="6545277" y="1579841"/>
            <a:ext cx="217478" cy="737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3" name="直接箭头连接符 182"/>
          <p:cNvCxnSpPr/>
          <p:nvPr/>
        </p:nvCxnSpPr>
        <p:spPr>
          <a:xfrm rot="5400000" flipH="1" flipV="1">
            <a:off x="6584226" y="780970"/>
            <a:ext cx="117465"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1" name="矩形 190"/>
          <p:cNvSpPr/>
          <p:nvPr/>
        </p:nvSpPr>
        <p:spPr>
          <a:xfrm>
            <a:off x="8330233" y="0"/>
            <a:ext cx="813767" cy="706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End</a:t>
            </a:r>
            <a:endParaRPr lang="zh-CN" altLang="en-US" sz="1600" dirty="0"/>
          </a:p>
        </p:txBody>
      </p:sp>
      <p:sp>
        <p:nvSpPr>
          <p:cNvPr id="192" name="矩形 191"/>
          <p:cNvSpPr/>
          <p:nvPr/>
        </p:nvSpPr>
        <p:spPr>
          <a:xfrm>
            <a:off x="4350079" y="16657"/>
            <a:ext cx="813767" cy="706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t>j=1</a:t>
            </a:r>
            <a:endParaRPr lang="zh-CN" altLang="en-US" sz="1600" dirty="0"/>
          </a:p>
        </p:txBody>
      </p:sp>
      <p:cxnSp>
        <p:nvCxnSpPr>
          <p:cNvPr id="194" name="直接箭头连接符 193"/>
          <p:cNvCxnSpPr>
            <a:stCxn id="139" idx="3"/>
          </p:cNvCxnSpPr>
          <p:nvPr/>
        </p:nvCxnSpPr>
        <p:spPr>
          <a:xfrm flipV="1">
            <a:off x="7894264" y="357166"/>
            <a:ext cx="435969" cy="395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7" name="直接箭头连接符 196"/>
          <p:cNvCxnSpPr>
            <a:stCxn id="139" idx="1"/>
            <a:endCxn id="192" idx="3"/>
          </p:cNvCxnSpPr>
          <p:nvPr/>
        </p:nvCxnSpPr>
        <p:spPr>
          <a:xfrm rot="10800000" flipV="1">
            <a:off x="5163846" y="361118"/>
            <a:ext cx="301526" cy="87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0" name="直接箭头连接符 199"/>
          <p:cNvCxnSpPr/>
          <p:nvPr/>
        </p:nvCxnSpPr>
        <p:spPr>
          <a:xfrm rot="16200000" flipH="1">
            <a:off x="3427487" y="2232623"/>
            <a:ext cx="3148571" cy="2158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319454613"/>
      </p:ext>
    </p:extLst>
  </p:cSld>
  <p:clrMapOvr>
    <a:masterClrMapping/>
  </p:clrMapOvr>
  <p:transition>
    <p:push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实验</a:t>
            </a:r>
            <a:endParaRPr lang="en-US" dirty="0"/>
          </a:p>
        </p:txBody>
      </p:sp>
      <p:sp>
        <p:nvSpPr>
          <p:cNvPr id="4" name="圆角矩形 7"/>
          <p:cNvSpPr/>
          <p:nvPr/>
        </p:nvSpPr>
        <p:spPr>
          <a:xfrm>
            <a:off x="295835" y="5857892"/>
            <a:ext cx="8516472" cy="714379"/>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29762" name="Picture 2"/>
          <p:cNvPicPr>
            <a:picLocks noChangeAspect="1" noChangeArrowheads="1"/>
          </p:cNvPicPr>
          <p:nvPr/>
        </p:nvPicPr>
        <p:blipFill>
          <a:blip r:embed="rId5"/>
          <a:srcRect/>
          <a:stretch>
            <a:fillRect/>
          </a:stretch>
        </p:blipFill>
        <p:spPr bwMode="auto">
          <a:xfrm>
            <a:off x="295834" y="1357314"/>
            <a:ext cx="1400175" cy="2286000"/>
          </a:xfrm>
          <a:prstGeom prst="rect">
            <a:avLst/>
          </a:prstGeom>
          <a:noFill/>
          <a:ln w="9525">
            <a:noFill/>
            <a:miter lim="800000"/>
            <a:headEnd/>
            <a:tailEnd/>
          </a:ln>
          <a:effectLst/>
        </p:spPr>
      </p:pic>
      <p:pic>
        <p:nvPicPr>
          <p:cNvPr id="629763" name="Picture 3"/>
          <p:cNvPicPr>
            <a:picLocks noChangeAspect="1" noChangeArrowheads="1"/>
          </p:cNvPicPr>
          <p:nvPr/>
        </p:nvPicPr>
        <p:blipFill>
          <a:blip r:embed="rId6"/>
          <a:srcRect/>
          <a:stretch>
            <a:fillRect/>
          </a:stretch>
        </p:blipFill>
        <p:spPr bwMode="auto">
          <a:xfrm>
            <a:off x="1928793" y="1357314"/>
            <a:ext cx="1400175" cy="2286000"/>
          </a:xfrm>
          <a:prstGeom prst="rect">
            <a:avLst/>
          </a:prstGeom>
          <a:noFill/>
          <a:ln w="9525">
            <a:noFill/>
            <a:miter lim="800000"/>
            <a:headEnd/>
            <a:tailEnd/>
          </a:ln>
          <a:effectLst/>
        </p:spPr>
      </p:pic>
      <p:pic>
        <p:nvPicPr>
          <p:cNvPr id="629764" name="Picture 4"/>
          <p:cNvPicPr>
            <a:picLocks noChangeAspect="1" noChangeArrowheads="1"/>
          </p:cNvPicPr>
          <p:nvPr/>
        </p:nvPicPr>
        <p:blipFill>
          <a:blip r:embed="rId7"/>
          <a:srcRect/>
          <a:stretch>
            <a:fillRect/>
          </a:stretch>
        </p:blipFill>
        <p:spPr bwMode="auto">
          <a:xfrm>
            <a:off x="3643305" y="1357314"/>
            <a:ext cx="1400175" cy="2286000"/>
          </a:xfrm>
          <a:prstGeom prst="rect">
            <a:avLst/>
          </a:prstGeom>
          <a:noFill/>
          <a:ln w="9525">
            <a:noFill/>
            <a:miter lim="800000"/>
            <a:headEnd/>
            <a:tailEnd/>
          </a:ln>
          <a:effectLst/>
        </p:spPr>
      </p:pic>
      <p:pic>
        <p:nvPicPr>
          <p:cNvPr id="629765" name="Picture 5"/>
          <p:cNvPicPr>
            <a:picLocks noChangeAspect="1" noChangeArrowheads="1"/>
          </p:cNvPicPr>
          <p:nvPr/>
        </p:nvPicPr>
        <p:blipFill>
          <a:blip r:embed="rId8"/>
          <a:srcRect/>
          <a:stretch>
            <a:fillRect/>
          </a:stretch>
        </p:blipFill>
        <p:spPr bwMode="auto">
          <a:xfrm>
            <a:off x="5272087" y="1357314"/>
            <a:ext cx="1400175" cy="2286000"/>
          </a:xfrm>
          <a:prstGeom prst="rect">
            <a:avLst/>
          </a:prstGeom>
          <a:noFill/>
          <a:ln w="9525">
            <a:noFill/>
            <a:miter lim="800000"/>
            <a:headEnd/>
            <a:tailEnd/>
          </a:ln>
          <a:effectLst/>
        </p:spPr>
      </p:pic>
      <p:pic>
        <p:nvPicPr>
          <p:cNvPr id="629766" name="Picture 6"/>
          <p:cNvPicPr>
            <a:picLocks noChangeAspect="1" noChangeArrowheads="1"/>
          </p:cNvPicPr>
          <p:nvPr/>
        </p:nvPicPr>
        <p:blipFill>
          <a:blip r:embed="rId9"/>
          <a:srcRect/>
          <a:stretch>
            <a:fillRect/>
          </a:stretch>
        </p:blipFill>
        <p:spPr bwMode="auto">
          <a:xfrm>
            <a:off x="6977342" y="1357314"/>
            <a:ext cx="1400175" cy="2286000"/>
          </a:xfrm>
          <a:prstGeom prst="rect">
            <a:avLst/>
          </a:prstGeom>
          <a:noFill/>
          <a:ln w="9525">
            <a:noFill/>
            <a:miter lim="800000"/>
            <a:headEnd/>
            <a:tailEnd/>
          </a:ln>
          <a:effectLst/>
        </p:spPr>
      </p:pic>
      <p:pic>
        <p:nvPicPr>
          <p:cNvPr id="629767" name="Picture 7"/>
          <p:cNvPicPr>
            <a:picLocks noChangeAspect="1" noChangeArrowheads="1"/>
          </p:cNvPicPr>
          <p:nvPr/>
        </p:nvPicPr>
        <p:blipFill>
          <a:blip r:embed="rId10"/>
          <a:srcRect/>
          <a:stretch>
            <a:fillRect/>
          </a:stretch>
        </p:blipFill>
        <p:spPr bwMode="auto">
          <a:xfrm>
            <a:off x="295833" y="3857628"/>
            <a:ext cx="1400175" cy="1771434"/>
          </a:xfrm>
          <a:prstGeom prst="rect">
            <a:avLst/>
          </a:prstGeom>
          <a:noFill/>
          <a:ln w="9525">
            <a:noFill/>
            <a:miter lim="800000"/>
            <a:headEnd/>
            <a:tailEnd/>
          </a:ln>
          <a:effectLst/>
        </p:spPr>
      </p:pic>
      <p:pic>
        <p:nvPicPr>
          <p:cNvPr id="629768" name="Picture 8"/>
          <p:cNvPicPr>
            <a:picLocks noChangeAspect="1" noChangeArrowheads="1"/>
          </p:cNvPicPr>
          <p:nvPr/>
        </p:nvPicPr>
        <p:blipFill>
          <a:blip r:embed="rId11"/>
          <a:srcRect/>
          <a:stretch>
            <a:fillRect/>
          </a:stretch>
        </p:blipFill>
        <p:spPr bwMode="auto">
          <a:xfrm>
            <a:off x="1928792" y="3857628"/>
            <a:ext cx="1400175" cy="1771434"/>
          </a:xfrm>
          <a:prstGeom prst="rect">
            <a:avLst/>
          </a:prstGeom>
          <a:noFill/>
          <a:ln w="9525">
            <a:noFill/>
            <a:miter lim="800000"/>
            <a:headEnd/>
            <a:tailEnd/>
          </a:ln>
          <a:effectLst/>
        </p:spPr>
      </p:pic>
      <p:pic>
        <p:nvPicPr>
          <p:cNvPr id="629769" name="Picture 9"/>
          <p:cNvPicPr>
            <a:picLocks noChangeAspect="1" noChangeArrowheads="1"/>
          </p:cNvPicPr>
          <p:nvPr/>
        </p:nvPicPr>
        <p:blipFill>
          <a:blip r:embed="rId12"/>
          <a:srcRect/>
          <a:stretch>
            <a:fillRect/>
          </a:stretch>
        </p:blipFill>
        <p:spPr bwMode="auto">
          <a:xfrm>
            <a:off x="3643304" y="3857628"/>
            <a:ext cx="1400175" cy="1771434"/>
          </a:xfrm>
          <a:prstGeom prst="rect">
            <a:avLst/>
          </a:prstGeom>
          <a:noFill/>
          <a:ln w="9525">
            <a:noFill/>
            <a:miter lim="800000"/>
            <a:headEnd/>
            <a:tailEnd/>
          </a:ln>
          <a:effectLst/>
        </p:spPr>
      </p:pic>
      <p:pic>
        <p:nvPicPr>
          <p:cNvPr id="629770" name="Picture 10"/>
          <p:cNvPicPr>
            <a:picLocks noChangeAspect="1" noChangeArrowheads="1"/>
          </p:cNvPicPr>
          <p:nvPr/>
        </p:nvPicPr>
        <p:blipFill>
          <a:blip r:embed="rId13"/>
          <a:srcRect/>
          <a:stretch>
            <a:fillRect/>
          </a:stretch>
        </p:blipFill>
        <p:spPr bwMode="auto">
          <a:xfrm>
            <a:off x="5272086" y="3857628"/>
            <a:ext cx="1400175" cy="1771434"/>
          </a:xfrm>
          <a:prstGeom prst="rect">
            <a:avLst/>
          </a:prstGeom>
          <a:noFill/>
          <a:ln w="9525">
            <a:noFill/>
            <a:miter lim="800000"/>
            <a:headEnd/>
            <a:tailEnd/>
          </a:ln>
          <a:effectLst/>
        </p:spPr>
      </p:pic>
      <p:pic>
        <p:nvPicPr>
          <p:cNvPr id="629771" name="Picture 11"/>
          <p:cNvPicPr>
            <a:picLocks noChangeAspect="1" noChangeArrowheads="1"/>
          </p:cNvPicPr>
          <p:nvPr/>
        </p:nvPicPr>
        <p:blipFill>
          <a:blip r:embed="rId14"/>
          <a:srcRect/>
          <a:stretch>
            <a:fillRect/>
          </a:stretch>
        </p:blipFill>
        <p:spPr bwMode="auto">
          <a:xfrm>
            <a:off x="6977341" y="3857628"/>
            <a:ext cx="1400175" cy="1771434"/>
          </a:xfrm>
          <a:prstGeom prst="rect">
            <a:avLst/>
          </a:prstGeom>
          <a:noFill/>
          <a:ln w="9525">
            <a:noFill/>
            <a:miter lim="800000"/>
            <a:headEnd/>
            <a:tailEnd/>
          </a:ln>
          <a:effectLst/>
        </p:spPr>
      </p:pic>
      <p:sp>
        <p:nvSpPr>
          <p:cNvPr id="26" name="矩形 25"/>
          <p:cNvSpPr/>
          <p:nvPr/>
        </p:nvSpPr>
        <p:spPr>
          <a:xfrm>
            <a:off x="431033" y="958334"/>
            <a:ext cx="1122102" cy="369332"/>
          </a:xfrm>
          <a:prstGeom prst="rect">
            <a:avLst/>
          </a:prstGeom>
        </p:spPr>
        <p:txBody>
          <a:bodyPr wrap="none">
            <a:spAutoFit/>
          </a:bodyPr>
          <a:lstStyle/>
          <a:p>
            <a:r>
              <a:rPr lang="en-US" altLang="zh-CN" dirty="0" smtClean="0"/>
              <a:t>EM Image</a:t>
            </a:r>
            <a:endParaRPr lang="zh-CN" altLang="en-US" dirty="0"/>
          </a:p>
        </p:txBody>
      </p:sp>
      <p:sp>
        <p:nvSpPr>
          <p:cNvPr id="27" name="矩形 26"/>
          <p:cNvSpPr/>
          <p:nvPr/>
        </p:nvSpPr>
        <p:spPr>
          <a:xfrm>
            <a:off x="2285984" y="958334"/>
            <a:ext cx="670376" cy="369332"/>
          </a:xfrm>
          <a:prstGeom prst="rect">
            <a:avLst/>
          </a:prstGeom>
        </p:spPr>
        <p:txBody>
          <a:bodyPr wrap="none">
            <a:spAutoFit/>
          </a:bodyPr>
          <a:lstStyle/>
          <a:p>
            <a:r>
              <a:rPr lang="en-US" altLang="zh-CN" dirty="0" smtClean="0"/>
              <a:t>GS04</a:t>
            </a:r>
            <a:endParaRPr lang="zh-CN" altLang="en-US" dirty="0"/>
          </a:p>
        </p:txBody>
      </p:sp>
      <p:sp>
        <p:nvSpPr>
          <p:cNvPr id="28" name="矩形 27"/>
          <p:cNvSpPr/>
          <p:nvPr/>
        </p:nvSpPr>
        <p:spPr>
          <a:xfrm>
            <a:off x="3922462" y="958334"/>
            <a:ext cx="649537" cy="369332"/>
          </a:xfrm>
          <a:prstGeom prst="rect">
            <a:avLst/>
          </a:prstGeom>
        </p:spPr>
        <p:txBody>
          <a:bodyPr wrap="none">
            <a:spAutoFit/>
          </a:bodyPr>
          <a:lstStyle/>
          <a:p>
            <a:r>
              <a:rPr lang="en-US" altLang="zh-CN" dirty="0" smtClean="0"/>
              <a:t>TP09</a:t>
            </a:r>
            <a:endParaRPr lang="zh-CN" altLang="en-US" dirty="0"/>
          </a:p>
        </p:txBody>
      </p:sp>
      <p:sp>
        <p:nvSpPr>
          <p:cNvPr id="29" name="矩形 28"/>
          <p:cNvSpPr/>
          <p:nvPr/>
        </p:nvSpPr>
        <p:spPr>
          <a:xfrm>
            <a:off x="5572132" y="958334"/>
            <a:ext cx="679994" cy="369332"/>
          </a:xfrm>
          <a:prstGeom prst="rect">
            <a:avLst/>
          </a:prstGeom>
        </p:spPr>
        <p:txBody>
          <a:bodyPr wrap="none">
            <a:spAutoFit/>
          </a:bodyPr>
          <a:lstStyle/>
          <a:p>
            <a:r>
              <a:rPr lang="en-US" altLang="zh-CN" dirty="0" smtClean="0"/>
              <a:t>QS09</a:t>
            </a:r>
            <a:endParaRPr lang="zh-CN" altLang="en-US" dirty="0"/>
          </a:p>
        </p:txBody>
      </p:sp>
      <p:sp>
        <p:nvSpPr>
          <p:cNvPr id="30" name="矩形 29"/>
          <p:cNvSpPr/>
          <p:nvPr/>
        </p:nvSpPr>
        <p:spPr>
          <a:xfrm>
            <a:off x="7286644" y="958334"/>
            <a:ext cx="569387" cy="369332"/>
          </a:xfrm>
          <a:prstGeom prst="rect">
            <a:avLst/>
          </a:prstGeom>
        </p:spPr>
        <p:txBody>
          <a:bodyPr wrap="none">
            <a:spAutoFit/>
          </a:bodyPr>
          <a:lstStyle/>
          <a:p>
            <a:r>
              <a:rPr lang="en-US" altLang="zh-CN" dirty="0" smtClean="0"/>
              <a:t>SLIC</a:t>
            </a:r>
            <a:endParaRPr lang="zh-CN" altLang="en-US" dirty="0"/>
          </a:p>
        </p:txBody>
      </p:sp>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实验</a:t>
            </a:r>
            <a:endParaRPr lang="en-US" dirty="0"/>
          </a:p>
        </p:txBody>
      </p:sp>
      <p:sp>
        <p:nvSpPr>
          <p:cNvPr id="4" name="圆角矩形 7"/>
          <p:cNvSpPr/>
          <p:nvPr/>
        </p:nvSpPr>
        <p:spPr>
          <a:xfrm>
            <a:off x="295835" y="5857892"/>
            <a:ext cx="8516472" cy="714379"/>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35905" name="Picture 1" descr="C:\Users\haida2416\AppData\Roaming\Tencent\Users\2350686505\QQ\WinTemp\RichOle\@8O$7WV7N7ON3(}5{(FUR8Y.png"/>
          <p:cNvPicPr>
            <a:picLocks noChangeAspect="1" noChangeArrowheads="1"/>
          </p:cNvPicPr>
          <p:nvPr/>
        </p:nvPicPr>
        <p:blipFill>
          <a:blip r:embed="rId5"/>
          <a:srcRect/>
          <a:stretch>
            <a:fillRect/>
          </a:stretch>
        </p:blipFill>
        <p:spPr bwMode="auto">
          <a:xfrm>
            <a:off x="642909" y="1357298"/>
            <a:ext cx="3705987" cy="2871598"/>
          </a:xfrm>
          <a:prstGeom prst="rect">
            <a:avLst/>
          </a:prstGeom>
          <a:noFill/>
        </p:spPr>
      </p:pic>
      <p:pic>
        <p:nvPicPr>
          <p:cNvPr id="635906" name="Picture 2" descr="C:\Users\haida2416\AppData\Roaming\Tencent\Users\2350686505\QQ\WinTemp\RichOle\AWXVIQE(S@BZ`K$ZNM`6WGC.png"/>
          <p:cNvPicPr>
            <a:picLocks noChangeAspect="1" noChangeArrowheads="1"/>
          </p:cNvPicPr>
          <p:nvPr/>
        </p:nvPicPr>
        <p:blipFill>
          <a:blip r:embed="rId6"/>
          <a:srcRect/>
          <a:stretch>
            <a:fillRect/>
          </a:stretch>
        </p:blipFill>
        <p:spPr bwMode="auto">
          <a:xfrm>
            <a:off x="4714876" y="1319198"/>
            <a:ext cx="3662642" cy="2914943"/>
          </a:xfrm>
          <a:prstGeom prst="rect">
            <a:avLst/>
          </a:prstGeom>
          <a:noFill/>
        </p:spPr>
      </p:pic>
      <p:sp>
        <p:nvSpPr>
          <p:cNvPr id="21" name="TextBox 20"/>
          <p:cNvSpPr txBox="1"/>
          <p:nvPr/>
        </p:nvSpPr>
        <p:spPr>
          <a:xfrm>
            <a:off x="1785918" y="4234141"/>
            <a:ext cx="1500198" cy="369332"/>
          </a:xfrm>
          <a:prstGeom prst="rect">
            <a:avLst/>
          </a:prstGeom>
          <a:noFill/>
        </p:spPr>
        <p:txBody>
          <a:bodyPr wrap="square" rtlCol="0">
            <a:spAutoFit/>
          </a:bodyPr>
          <a:lstStyle/>
          <a:p>
            <a:pPr algn="ctr"/>
            <a:r>
              <a:rPr lang="en-US" altLang="zh-CN" dirty="0" smtClean="0"/>
              <a:t>(a)</a:t>
            </a:r>
            <a:endParaRPr lang="zh-CN" altLang="en-US" dirty="0"/>
          </a:p>
        </p:txBody>
      </p:sp>
      <p:sp>
        <p:nvSpPr>
          <p:cNvPr id="22" name="TextBox 21"/>
          <p:cNvSpPr txBox="1"/>
          <p:nvPr/>
        </p:nvSpPr>
        <p:spPr>
          <a:xfrm>
            <a:off x="5786446" y="4234141"/>
            <a:ext cx="1500198" cy="369332"/>
          </a:xfrm>
          <a:prstGeom prst="rect">
            <a:avLst/>
          </a:prstGeom>
          <a:noFill/>
        </p:spPr>
        <p:txBody>
          <a:bodyPr wrap="square" rtlCol="0">
            <a:spAutoFit/>
          </a:bodyPr>
          <a:lstStyle/>
          <a:p>
            <a:pPr algn="ctr"/>
            <a:r>
              <a:rPr lang="en-US" altLang="zh-CN" dirty="0" smtClean="0"/>
              <a:t>(b)</a:t>
            </a:r>
            <a:endParaRPr lang="zh-CN" altLang="en-US" dirty="0"/>
          </a:p>
        </p:txBody>
      </p:sp>
      <p:sp>
        <p:nvSpPr>
          <p:cNvPr id="23" name="TextBox 22"/>
          <p:cNvSpPr txBox="1"/>
          <p:nvPr/>
        </p:nvSpPr>
        <p:spPr>
          <a:xfrm>
            <a:off x="1071538" y="4786322"/>
            <a:ext cx="7072362" cy="646331"/>
          </a:xfrm>
          <a:prstGeom prst="rect">
            <a:avLst/>
          </a:prstGeom>
          <a:noFill/>
        </p:spPr>
        <p:txBody>
          <a:bodyPr wrap="square" rtlCol="0">
            <a:spAutoFit/>
          </a:bodyPr>
          <a:lstStyle/>
          <a:p>
            <a:pPr marL="342900" indent="-342900">
              <a:buAutoNum type="alphaLcParenBoth"/>
            </a:pPr>
            <a:r>
              <a:rPr lang="en-US" altLang="zh-CN" dirty="0" smtClean="0"/>
              <a:t>Plot of the under-segmentation error </a:t>
            </a:r>
            <a:r>
              <a:rPr lang="en-US" altLang="zh-CN" dirty="0" err="1" smtClean="0"/>
              <a:t>w.r.t</a:t>
            </a:r>
            <a:r>
              <a:rPr lang="en-US" altLang="zh-CN" dirty="0" smtClean="0"/>
              <a:t>. number of </a:t>
            </a:r>
            <a:r>
              <a:rPr lang="en-US" altLang="zh-CN" dirty="0" err="1" smtClean="0"/>
              <a:t>superpixels</a:t>
            </a:r>
            <a:r>
              <a:rPr lang="en-US" altLang="zh-CN" dirty="0" smtClean="0"/>
              <a:t>. </a:t>
            </a:r>
          </a:p>
          <a:p>
            <a:pPr marL="342900" indent="-342900">
              <a:buAutoNum type="alphaLcParenBoth"/>
            </a:pPr>
            <a:r>
              <a:rPr lang="en-US" altLang="zh-CN" dirty="0" smtClean="0"/>
              <a:t>Plot of the boundary recall </a:t>
            </a:r>
            <a:r>
              <a:rPr lang="en-US" altLang="zh-CN" dirty="0" err="1" smtClean="0"/>
              <a:t>w.r.t</a:t>
            </a:r>
            <a:r>
              <a:rPr lang="en-US" altLang="zh-CN" dirty="0" smtClean="0"/>
              <a:t>. number of </a:t>
            </a:r>
            <a:r>
              <a:rPr lang="en-US" altLang="zh-CN" dirty="0" err="1" smtClean="0"/>
              <a:t>superpixels</a:t>
            </a:r>
            <a:r>
              <a:rPr lang="en-US" altLang="zh-CN" dirty="0" smtClean="0"/>
              <a:t>.</a:t>
            </a:r>
            <a:endParaRPr lang="zh-CN" altLang="en-US" dirty="0"/>
          </a:p>
        </p:txBody>
      </p:sp>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实验</a:t>
            </a:r>
            <a:endParaRPr lang="en-US" dirty="0"/>
          </a:p>
        </p:txBody>
      </p:sp>
      <p:sp>
        <p:nvSpPr>
          <p:cNvPr id="4" name="圆角矩形 7"/>
          <p:cNvSpPr/>
          <p:nvPr/>
        </p:nvSpPr>
        <p:spPr>
          <a:xfrm>
            <a:off x="295835" y="5857892"/>
            <a:ext cx="8516472" cy="714379"/>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sp>
        <p:nvSpPr>
          <p:cNvPr id="21" name="TextBox 20"/>
          <p:cNvSpPr txBox="1"/>
          <p:nvPr/>
        </p:nvSpPr>
        <p:spPr>
          <a:xfrm>
            <a:off x="1785918" y="3864809"/>
            <a:ext cx="1500198" cy="369332"/>
          </a:xfrm>
          <a:prstGeom prst="rect">
            <a:avLst/>
          </a:prstGeom>
          <a:noFill/>
        </p:spPr>
        <p:txBody>
          <a:bodyPr wrap="square" rtlCol="0">
            <a:spAutoFit/>
          </a:bodyPr>
          <a:lstStyle/>
          <a:p>
            <a:pPr algn="ctr"/>
            <a:r>
              <a:rPr lang="en-US" altLang="zh-CN" dirty="0" smtClean="0"/>
              <a:t>(a)</a:t>
            </a:r>
            <a:endParaRPr lang="zh-CN" altLang="en-US" dirty="0"/>
          </a:p>
        </p:txBody>
      </p:sp>
      <p:sp>
        <p:nvSpPr>
          <p:cNvPr id="22" name="TextBox 21"/>
          <p:cNvSpPr txBox="1"/>
          <p:nvPr/>
        </p:nvSpPr>
        <p:spPr>
          <a:xfrm>
            <a:off x="5786446" y="3864809"/>
            <a:ext cx="1500198" cy="369332"/>
          </a:xfrm>
          <a:prstGeom prst="rect">
            <a:avLst/>
          </a:prstGeom>
          <a:noFill/>
        </p:spPr>
        <p:txBody>
          <a:bodyPr wrap="square" rtlCol="0">
            <a:spAutoFit/>
          </a:bodyPr>
          <a:lstStyle/>
          <a:p>
            <a:pPr algn="ctr"/>
            <a:r>
              <a:rPr lang="en-US" altLang="zh-CN" dirty="0" smtClean="0"/>
              <a:t>(b)</a:t>
            </a:r>
            <a:endParaRPr lang="zh-CN" altLang="en-US" dirty="0"/>
          </a:p>
        </p:txBody>
      </p:sp>
      <p:sp>
        <p:nvSpPr>
          <p:cNvPr id="23" name="TextBox 22"/>
          <p:cNvSpPr txBox="1"/>
          <p:nvPr/>
        </p:nvSpPr>
        <p:spPr>
          <a:xfrm>
            <a:off x="295835" y="4572008"/>
            <a:ext cx="8516471" cy="923330"/>
          </a:xfrm>
          <a:prstGeom prst="rect">
            <a:avLst/>
          </a:prstGeom>
          <a:noFill/>
        </p:spPr>
        <p:txBody>
          <a:bodyPr wrap="square" rtlCol="0">
            <a:spAutoFit/>
          </a:bodyPr>
          <a:lstStyle/>
          <a:p>
            <a:r>
              <a:rPr lang="en-US" altLang="zh-CN" dirty="0" smtClean="0"/>
              <a:t>(a) Plot of the time taken for 10 iterations of k-means (GKM) versus our algorithm for </a:t>
            </a:r>
            <a:r>
              <a:rPr lang="en-US" altLang="zh-CN" dirty="0" err="1" smtClean="0"/>
              <a:t>dierent</a:t>
            </a:r>
            <a:r>
              <a:rPr lang="en-US" altLang="zh-CN" dirty="0" smtClean="0"/>
              <a:t> number of </a:t>
            </a:r>
            <a:r>
              <a:rPr lang="en-US" altLang="zh-CN" dirty="0" err="1" smtClean="0"/>
              <a:t>superpixels</a:t>
            </a:r>
            <a:r>
              <a:rPr lang="en-US" altLang="zh-CN" dirty="0" smtClean="0"/>
              <a:t> on input images of size 481321.</a:t>
            </a:r>
          </a:p>
          <a:p>
            <a:r>
              <a:rPr lang="en-US" altLang="zh-CN" dirty="0" smtClean="0"/>
              <a:t> (b) Plot of the segmentation time taken (in seconds) versus image size in pixels.</a:t>
            </a:r>
            <a:endParaRPr lang="zh-CN" altLang="en-US" dirty="0"/>
          </a:p>
        </p:txBody>
      </p:sp>
      <p:pic>
        <p:nvPicPr>
          <p:cNvPr id="643074" name="Picture 2"/>
          <p:cNvPicPr>
            <a:picLocks noChangeAspect="1" noChangeArrowheads="1"/>
          </p:cNvPicPr>
          <p:nvPr/>
        </p:nvPicPr>
        <p:blipFill>
          <a:blip r:embed="rId5" cstate="print"/>
          <a:srcRect/>
          <a:stretch>
            <a:fillRect/>
          </a:stretch>
        </p:blipFill>
        <p:spPr bwMode="auto">
          <a:xfrm>
            <a:off x="571472" y="1001096"/>
            <a:ext cx="3696611" cy="2772459"/>
          </a:xfrm>
          <a:prstGeom prst="rect">
            <a:avLst/>
          </a:prstGeom>
          <a:noFill/>
          <a:ln w="9525">
            <a:noFill/>
            <a:miter lim="800000"/>
            <a:headEnd/>
            <a:tailEnd/>
          </a:ln>
          <a:effectLst/>
        </p:spPr>
      </p:pic>
      <p:pic>
        <p:nvPicPr>
          <p:cNvPr id="643075" name="Picture 3"/>
          <p:cNvPicPr>
            <a:picLocks noChangeAspect="1" noChangeArrowheads="1"/>
          </p:cNvPicPr>
          <p:nvPr/>
        </p:nvPicPr>
        <p:blipFill>
          <a:blip r:embed="rId6" cstate="print"/>
          <a:srcRect/>
          <a:stretch>
            <a:fillRect/>
          </a:stretch>
        </p:blipFill>
        <p:spPr bwMode="auto">
          <a:xfrm>
            <a:off x="4716039" y="988461"/>
            <a:ext cx="3661479" cy="2785094"/>
          </a:xfrm>
          <a:prstGeom prst="rect">
            <a:avLst/>
          </a:prstGeom>
          <a:noFill/>
          <a:ln w="9525">
            <a:noFill/>
            <a:miter lim="800000"/>
            <a:headEnd/>
            <a:tailEnd/>
          </a:ln>
          <a:effectLst/>
        </p:spPr>
      </p:pic>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应用</a:t>
            </a:r>
            <a:endParaRPr lang="en-US" dirty="0"/>
          </a:p>
        </p:txBody>
      </p:sp>
      <p:sp>
        <p:nvSpPr>
          <p:cNvPr id="4" name="圆角矩形 7"/>
          <p:cNvSpPr/>
          <p:nvPr/>
        </p:nvSpPr>
        <p:spPr>
          <a:xfrm>
            <a:off x="295835" y="5857892"/>
            <a:ext cx="8516472" cy="714379"/>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45121" name="Picture 1" descr="C:\Users\haida2416\AppData\Roaming\Tencent\Users\2350686505\QQ\WinTemp\RichOle\}6%`)F5F(4D[FXPK$1Y74}O.png"/>
          <p:cNvPicPr>
            <a:picLocks noChangeAspect="1" noChangeArrowheads="1"/>
          </p:cNvPicPr>
          <p:nvPr/>
        </p:nvPicPr>
        <p:blipFill>
          <a:blip r:embed="rId5"/>
          <a:srcRect/>
          <a:stretch>
            <a:fillRect/>
          </a:stretch>
        </p:blipFill>
        <p:spPr bwMode="auto">
          <a:xfrm>
            <a:off x="1500166" y="1130795"/>
            <a:ext cx="5786478" cy="4585511"/>
          </a:xfrm>
          <a:prstGeom prst="rect">
            <a:avLst/>
          </a:prstGeom>
          <a:noFill/>
        </p:spPr>
      </p:pic>
      <p:sp>
        <p:nvSpPr>
          <p:cNvPr id="5" name="矩形 4"/>
          <p:cNvSpPr/>
          <p:nvPr/>
        </p:nvSpPr>
        <p:spPr>
          <a:xfrm>
            <a:off x="0" y="669130"/>
            <a:ext cx="9144000" cy="461665"/>
          </a:xfrm>
          <a:prstGeom prst="rect">
            <a:avLst/>
          </a:prstGeom>
        </p:spPr>
        <p:txBody>
          <a:bodyPr wrap="square">
            <a:spAutoFit/>
          </a:bodyPr>
          <a:lstStyle/>
          <a:p>
            <a:pPr marL="533400" indent="-533400">
              <a:spcBef>
                <a:spcPts val="1000"/>
              </a:spcBef>
              <a:buFont typeface="Wingdings" pitchFamily="2" charset="2"/>
              <a:buChar char="ü"/>
            </a:pPr>
            <a:r>
              <a:rPr lang="en-US" altLang="zh-CN" sz="2400" dirty="0" smtClean="0"/>
              <a:t>SLIC  </a:t>
            </a:r>
            <a:r>
              <a:rPr lang="en-US" altLang="zh-CN" sz="2400" dirty="0" err="1" smtClean="0"/>
              <a:t>supervoxels</a:t>
            </a:r>
            <a:r>
              <a:rPr lang="en-US" altLang="zh-CN" sz="2400" dirty="0" smtClean="0"/>
              <a:t> computed for a video sequence:</a:t>
            </a:r>
            <a:endParaRPr lang="zh-CN" altLang="en-US" sz="2400" dirty="0"/>
          </a:p>
        </p:txBody>
      </p:sp>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SLIC</a:t>
            </a:r>
            <a:r>
              <a:rPr lang="en-US" altLang="zh-CN" dirty="0" smtClean="0">
                <a:latin typeface="楷体_GB2312" pitchFamily="49" charset="-122"/>
              </a:rPr>
              <a:t>——</a:t>
            </a:r>
            <a:r>
              <a:rPr lang="zh-CN" altLang="en-US" dirty="0" smtClean="0">
                <a:latin typeface="楷体_GB2312" pitchFamily="49" charset="-122"/>
              </a:rPr>
              <a:t>应用</a:t>
            </a:r>
            <a:endParaRPr lang="en-US" dirty="0"/>
          </a:p>
        </p:txBody>
      </p:sp>
      <p:sp>
        <p:nvSpPr>
          <p:cNvPr id="4" name="圆角矩形 7"/>
          <p:cNvSpPr/>
          <p:nvPr/>
        </p:nvSpPr>
        <p:spPr>
          <a:xfrm>
            <a:off x="295835" y="5857892"/>
            <a:ext cx="8516472" cy="714379"/>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47170" name="Picture 2"/>
          <p:cNvPicPr>
            <a:picLocks noChangeAspect="1" noChangeArrowheads="1"/>
          </p:cNvPicPr>
          <p:nvPr/>
        </p:nvPicPr>
        <p:blipFill>
          <a:blip r:embed="rId5"/>
          <a:srcRect/>
          <a:stretch>
            <a:fillRect/>
          </a:stretch>
        </p:blipFill>
        <p:spPr bwMode="auto">
          <a:xfrm>
            <a:off x="1285851" y="1484786"/>
            <a:ext cx="2220196" cy="1828740"/>
          </a:xfrm>
          <a:prstGeom prst="rect">
            <a:avLst/>
          </a:prstGeom>
          <a:noFill/>
          <a:ln w="9525">
            <a:noFill/>
            <a:miter lim="800000"/>
            <a:headEnd/>
            <a:tailEnd/>
          </a:ln>
          <a:effectLst/>
        </p:spPr>
      </p:pic>
      <p:pic>
        <p:nvPicPr>
          <p:cNvPr id="647171" name="Picture 3"/>
          <p:cNvPicPr>
            <a:picLocks noChangeAspect="1" noChangeArrowheads="1"/>
          </p:cNvPicPr>
          <p:nvPr/>
        </p:nvPicPr>
        <p:blipFill>
          <a:blip r:embed="rId6"/>
          <a:srcRect/>
          <a:stretch>
            <a:fillRect/>
          </a:stretch>
        </p:blipFill>
        <p:spPr bwMode="auto">
          <a:xfrm>
            <a:off x="5143503" y="1484786"/>
            <a:ext cx="2220196" cy="1828740"/>
          </a:xfrm>
          <a:prstGeom prst="rect">
            <a:avLst/>
          </a:prstGeom>
          <a:noFill/>
          <a:ln w="9525">
            <a:noFill/>
            <a:miter lim="800000"/>
            <a:headEnd/>
            <a:tailEnd/>
          </a:ln>
          <a:effectLst/>
        </p:spPr>
      </p:pic>
      <p:sp>
        <p:nvSpPr>
          <p:cNvPr id="9" name="矩形 8"/>
          <p:cNvSpPr/>
          <p:nvPr/>
        </p:nvSpPr>
        <p:spPr>
          <a:xfrm>
            <a:off x="0" y="669131"/>
            <a:ext cx="9144000" cy="830997"/>
          </a:xfrm>
          <a:prstGeom prst="rect">
            <a:avLst/>
          </a:prstGeom>
        </p:spPr>
        <p:txBody>
          <a:bodyPr wrap="square">
            <a:spAutoFit/>
          </a:bodyPr>
          <a:lstStyle/>
          <a:p>
            <a:pPr marL="533400" indent="-533400">
              <a:spcBef>
                <a:spcPts val="1000"/>
              </a:spcBef>
              <a:buFont typeface="Wingdings" pitchFamily="2" charset="2"/>
              <a:buChar char="ü"/>
            </a:pPr>
            <a:r>
              <a:rPr lang="en-US" altLang="zh-CN" sz="2400" dirty="0" smtClean="0"/>
              <a:t>SLIC applied to segment mitochondria from 2D and 3D EM images of neural tissue</a:t>
            </a:r>
            <a:r>
              <a:rPr lang="zh-CN" altLang="en-US" sz="2400" dirty="0" smtClean="0"/>
              <a:t>：</a:t>
            </a:r>
            <a:endParaRPr lang="zh-CN" altLang="en-US" sz="2400" dirty="0"/>
          </a:p>
        </p:txBody>
      </p:sp>
      <p:sp>
        <p:nvSpPr>
          <p:cNvPr id="10" name="矩形 9"/>
          <p:cNvSpPr/>
          <p:nvPr/>
        </p:nvSpPr>
        <p:spPr>
          <a:xfrm>
            <a:off x="295834" y="3313526"/>
            <a:ext cx="3261727" cy="338554"/>
          </a:xfrm>
          <a:prstGeom prst="rect">
            <a:avLst/>
          </a:prstGeom>
        </p:spPr>
        <p:txBody>
          <a:bodyPr wrap="none">
            <a:spAutoFit/>
          </a:bodyPr>
          <a:lstStyle/>
          <a:p>
            <a:r>
              <a:rPr lang="en-US" altLang="zh-CN" sz="1600" dirty="0" smtClean="0"/>
              <a:t>(a) SLIC </a:t>
            </a:r>
            <a:r>
              <a:rPr lang="en-US" altLang="zh-CN" sz="1600" dirty="0" err="1" smtClean="0"/>
              <a:t>superpixels</a:t>
            </a:r>
            <a:r>
              <a:rPr lang="en-US" altLang="zh-CN" sz="1600" dirty="0" smtClean="0"/>
              <a:t> from an EM slice.</a:t>
            </a:r>
            <a:endParaRPr lang="zh-CN" altLang="en-US" sz="1600" dirty="0"/>
          </a:p>
        </p:txBody>
      </p:sp>
      <p:sp>
        <p:nvSpPr>
          <p:cNvPr id="11" name="矩形 10"/>
          <p:cNvSpPr/>
          <p:nvPr/>
        </p:nvSpPr>
        <p:spPr>
          <a:xfrm>
            <a:off x="4506195" y="3313526"/>
            <a:ext cx="4572000" cy="338554"/>
          </a:xfrm>
          <a:prstGeom prst="rect">
            <a:avLst/>
          </a:prstGeom>
        </p:spPr>
        <p:txBody>
          <a:bodyPr wrap="square">
            <a:spAutoFit/>
          </a:bodyPr>
          <a:lstStyle/>
          <a:p>
            <a:r>
              <a:rPr lang="en-US" altLang="zh-CN" sz="1600" dirty="0" smtClean="0"/>
              <a:t>(b) The segmentation result from  another method.</a:t>
            </a:r>
            <a:endParaRPr lang="zh-CN" altLang="en-US" sz="1600" dirty="0"/>
          </a:p>
        </p:txBody>
      </p:sp>
      <p:pic>
        <p:nvPicPr>
          <p:cNvPr id="12" name="Picture 4"/>
          <p:cNvPicPr>
            <a:picLocks noChangeAspect="1" noChangeArrowheads="1"/>
          </p:cNvPicPr>
          <p:nvPr/>
        </p:nvPicPr>
        <p:blipFill>
          <a:blip r:embed="rId7"/>
          <a:srcRect/>
          <a:stretch>
            <a:fillRect/>
          </a:stretch>
        </p:blipFill>
        <p:spPr bwMode="auto">
          <a:xfrm>
            <a:off x="1285851" y="3682858"/>
            <a:ext cx="2239595" cy="1828739"/>
          </a:xfrm>
          <a:prstGeom prst="rect">
            <a:avLst/>
          </a:prstGeom>
          <a:noFill/>
          <a:ln w="9525">
            <a:noFill/>
            <a:miter lim="800000"/>
            <a:headEnd/>
            <a:tailEnd/>
          </a:ln>
          <a:effectLst/>
        </p:spPr>
      </p:pic>
      <p:pic>
        <p:nvPicPr>
          <p:cNvPr id="13" name="Picture 5"/>
          <p:cNvPicPr>
            <a:picLocks noChangeAspect="1" noChangeArrowheads="1"/>
          </p:cNvPicPr>
          <p:nvPr/>
        </p:nvPicPr>
        <p:blipFill>
          <a:blip r:embed="rId8"/>
          <a:srcRect/>
          <a:stretch>
            <a:fillRect/>
          </a:stretch>
        </p:blipFill>
        <p:spPr bwMode="auto">
          <a:xfrm>
            <a:off x="5143504" y="3690599"/>
            <a:ext cx="2220195" cy="1828739"/>
          </a:xfrm>
          <a:prstGeom prst="rect">
            <a:avLst/>
          </a:prstGeom>
          <a:noFill/>
          <a:ln w="9525">
            <a:noFill/>
            <a:miter lim="800000"/>
            <a:headEnd/>
            <a:tailEnd/>
          </a:ln>
          <a:effectLst/>
        </p:spPr>
      </p:pic>
      <p:sp>
        <p:nvSpPr>
          <p:cNvPr id="14" name="矩形 13"/>
          <p:cNvSpPr/>
          <p:nvPr/>
        </p:nvSpPr>
        <p:spPr>
          <a:xfrm>
            <a:off x="280134" y="5519338"/>
            <a:ext cx="4286248" cy="338554"/>
          </a:xfrm>
          <a:prstGeom prst="rect">
            <a:avLst/>
          </a:prstGeom>
        </p:spPr>
        <p:txBody>
          <a:bodyPr wrap="square">
            <a:spAutoFit/>
          </a:bodyPr>
          <a:lstStyle/>
          <a:p>
            <a:r>
              <a:rPr lang="en-US" altLang="zh-CN" sz="1600" dirty="0" smtClean="0"/>
              <a:t>(c) SLIC </a:t>
            </a:r>
            <a:r>
              <a:rPr lang="en-US" altLang="zh-CN" sz="1600" dirty="0" err="1" smtClean="0"/>
              <a:t>supervoxels</a:t>
            </a:r>
            <a:r>
              <a:rPr lang="en-US" altLang="zh-CN" sz="1600" dirty="0" smtClean="0"/>
              <a:t> on a 1024*1024*600 volume.</a:t>
            </a:r>
            <a:endParaRPr lang="zh-CN" altLang="en-US" sz="1600" dirty="0"/>
          </a:p>
        </p:txBody>
      </p:sp>
      <p:sp>
        <p:nvSpPr>
          <p:cNvPr id="15" name="矩形 14"/>
          <p:cNvSpPr/>
          <p:nvPr/>
        </p:nvSpPr>
        <p:spPr>
          <a:xfrm>
            <a:off x="4506195" y="5519338"/>
            <a:ext cx="4572000" cy="338554"/>
          </a:xfrm>
          <a:prstGeom prst="rect">
            <a:avLst/>
          </a:prstGeom>
        </p:spPr>
        <p:txBody>
          <a:bodyPr>
            <a:spAutoFit/>
          </a:bodyPr>
          <a:lstStyle/>
          <a:p>
            <a:r>
              <a:rPr lang="en-US" altLang="zh-CN" sz="1600" dirty="0" smtClean="0"/>
              <a:t>(d)Mitochondria extracted using another method.</a:t>
            </a:r>
            <a:endParaRPr lang="zh-CN" altLang="en-US" sz="1600" dirty="0"/>
          </a:p>
        </p:txBody>
      </p:sp>
    </p:spTree>
    <p:extLst>
      <p:ext uri="{BB962C8B-B14F-4D97-AF65-F5344CB8AC3E}">
        <p14:creationId xmlns="" xmlns:p14="http://schemas.microsoft.com/office/powerpoint/2010/main" val="2693391331"/>
      </p:ext>
    </p:extLst>
  </p:cSld>
  <p:clrMapOvr>
    <a:masterClrMapping/>
  </p:clrMapOvr>
  <p:transition>
    <p:push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a:t>
            </a:r>
            <a:r>
              <a:rPr lang="en-US" altLang="en-US" sz="4000" dirty="0" err="1" smtClean="0">
                <a:latin typeface="Times New Roman" pitchFamily="18" charset="0"/>
                <a:cs typeface="Times New Roman" pitchFamily="18" charset="0"/>
              </a:rPr>
              <a:t>comparision</a:t>
            </a:r>
            <a:endParaRPr lang="en-US" altLang="en-US" sz="4000" dirty="0" smtClean="0">
              <a:latin typeface="Times New Roman" pitchFamily="18" charset="0"/>
              <a:cs typeface="Times New Roman" pitchFamily="18" charset="0"/>
            </a:endParaRP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smtClean="0"/>
              <a:t>Graph-based segmentation</a:t>
            </a:r>
            <a:r>
              <a:rPr lang="zh-CN" altLang="en-US" dirty="0" smtClean="0"/>
              <a:t>、</a:t>
            </a:r>
            <a:r>
              <a:rPr lang="en-US" altLang="zh-CN" dirty="0" err="1" smtClean="0"/>
              <a:t>Ncut</a:t>
            </a:r>
            <a:r>
              <a:rPr lang="zh-CN" altLang="en-US" dirty="0" smtClean="0"/>
              <a:t>、</a:t>
            </a:r>
            <a:r>
              <a:rPr lang="en-US" altLang="zh-CN" dirty="0" smtClean="0"/>
              <a:t>Mean shift</a:t>
            </a:r>
            <a:r>
              <a:rPr lang="zh-CN" altLang="en-US" dirty="0" smtClean="0"/>
              <a:t>、</a:t>
            </a:r>
            <a:r>
              <a:rPr lang="en-US" altLang="zh-CN" dirty="0" err="1" smtClean="0"/>
              <a:t>TurboPixels</a:t>
            </a:r>
            <a:r>
              <a:rPr lang="zh-CN" altLang="en-US" dirty="0" smtClean="0"/>
              <a:t>、</a:t>
            </a:r>
            <a:r>
              <a:rPr lang="en-US" altLang="zh-CN" dirty="0" smtClean="0"/>
              <a:t>SLIC </a:t>
            </a:r>
            <a:r>
              <a:rPr lang="zh-CN" altLang="en-US" dirty="0" smtClean="0"/>
              <a:t>方法的实验效果：</a:t>
            </a:r>
            <a:endParaRPr lang="en-US" altLang="zh-CN" dirty="0" smtClean="0"/>
          </a:p>
          <a:p>
            <a:pPr marL="533400" indent="-533400">
              <a:lnSpc>
                <a:spcPct val="150000"/>
              </a:lnSpc>
              <a:buFont typeface="Wingdings" pitchFamily="2" charset="2"/>
              <a:buChar char="ü"/>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graphicFrame>
        <p:nvGraphicFramePr>
          <p:cNvPr id="7" name="表格 6"/>
          <p:cNvGraphicFramePr>
            <a:graphicFrameLocks noGrp="1"/>
          </p:cNvGraphicFramePr>
          <p:nvPr/>
        </p:nvGraphicFramePr>
        <p:xfrm>
          <a:off x="295834" y="2500306"/>
          <a:ext cx="8516472" cy="2482241"/>
        </p:xfrm>
        <a:graphic>
          <a:graphicData uri="http://schemas.openxmlformats.org/drawingml/2006/table">
            <a:tbl>
              <a:tblPr firstRow="1" bandRow="1">
                <a:tableStyleId>{5C22544A-7EE6-4342-B048-85BDC9FD1C3A}</a:tableStyleId>
              </a:tblPr>
              <a:tblGrid>
                <a:gridCol w="2775968"/>
                <a:gridCol w="1071570"/>
                <a:gridCol w="1000132"/>
                <a:gridCol w="1214446"/>
                <a:gridCol w="1285884"/>
                <a:gridCol w="1168472"/>
              </a:tblGrid>
              <a:tr h="857256">
                <a:tc>
                  <a:txBody>
                    <a:bodyPr/>
                    <a:lstStyle/>
                    <a:p>
                      <a:pPr algn="ctr"/>
                      <a:endParaRPr lang="zh-CN" altLang="en-US" dirty="0"/>
                    </a:p>
                  </a:txBody>
                  <a:tcPr/>
                </a:tc>
                <a:tc>
                  <a:txBody>
                    <a:bodyPr/>
                    <a:lstStyle/>
                    <a:p>
                      <a:pPr algn="ctr"/>
                      <a:r>
                        <a:rPr lang="en-US" altLang="zh-CN" sz="1800" b="1" kern="1200" baseline="0" dirty="0" smtClean="0">
                          <a:solidFill>
                            <a:schemeClr val="lt1"/>
                          </a:solidFill>
                          <a:latin typeface="+mn-lt"/>
                          <a:ea typeface="+mn-ea"/>
                          <a:cs typeface="+mn-cs"/>
                        </a:rPr>
                        <a:t>Graph-based</a:t>
                      </a:r>
                      <a:endParaRPr lang="zh-CN" altLang="en-US" dirty="0"/>
                    </a:p>
                  </a:txBody>
                  <a:tcPr/>
                </a:tc>
                <a:tc>
                  <a:txBody>
                    <a:bodyPr/>
                    <a:lstStyle/>
                    <a:p>
                      <a:pPr algn="ctr"/>
                      <a:r>
                        <a:rPr lang="en-US" altLang="zh-CN" sz="1800" b="1" kern="1200" baseline="0" dirty="0" err="1" smtClean="0">
                          <a:solidFill>
                            <a:schemeClr val="lt1"/>
                          </a:solidFill>
                          <a:latin typeface="+mn-lt"/>
                          <a:ea typeface="+mn-ea"/>
                          <a:cs typeface="+mn-cs"/>
                        </a:rPr>
                        <a:t>Ncut</a:t>
                      </a:r>
                      <a:endParaRPr lang="zh-CN" altLang="en-US" dirty="0"/>
                    </a:p>
                  </a:txBody>
                  <a:tcPr/>
                </a:tc>
                <a:tc>
                  <a:txBody>
                    <a:bodyPr/>
                    <a:lstStyle/>
                    <a:p>
                      <a:pPr algn="ctr"/>
                      <a:r>
                        <a:rPr lang="en-US" altLang="zh-CN" sz="1800" b="1" kern="1200" baseline="0" dirty="0" smtClean="0">
                          <a:solidFill>
                            <a:schemeClr val="lt1"/>
                          </a:solidFill>
                          <a:latin typeface="+mn-lt"/>
                          <a:ea typeface="+mn-ea"/>
                          <a:cs typeface="+mn-cs"/>
                        </a:rPr>
                        <a:t>Mean shift</a:t>
                      </a:r>
                      <a:endParaRPr lang="zh-CN" altLang="en-US" dirty="0"/>
                    </a:p>
                  </a:txBody>
                  <a:tcPr/>
                </a:tc>
                <a:tc>
                  <a:txBody>
                    <a:bodyPr/>
                    <a:lstStyle/>
                    <a:p>
                      <a:pPr algn="ctr"/>
                      <a:r>
                        <a:rPr lang="en-US" altLang="zh-CN" sz="1800" b="1" kern="1200" baseline="0" dirty="0" err="1" smtClean="0">
                          <a:solidFill>
                            <a:schemeClr val="lt1"/>
                          </a:solidFill>
                          <a:latin typeface="+mn-lt"/>
                          <a:ea typeface="+mn-ea"/>
                          <a:cs typeface="+mn-cs"/>
                        </a:rPr>
                        <a:t>TurboPixels</a:t>
                      </a:r>
                      <a:endParaRPr lang="zh-CN" altLang="en-US" dirty="0"/>
                    </a:p>
                  </a:txBody>
                  <a:tcPr/>
                </a:tc>
                <a:tc>
                  <a:txBody>
                    <a:bodyPr/>
                    <a:lstStyle/>
                    <a:p>
                      <a:pPr algn="ctr"/>
                      <a:r>
                        <a:rPr lang="en-US" altLang="zh-CN" sz="1800" b="1" kern="1200" baseline="0" dirty="0" smtClean="0">
                          <a:solidFill>
                            <a:schemeClr val="lt1"/>
                          </a:solidFill>
                          <a:latin typeface="+mn-lt"/>
                          <a:ea typeface="+mn-ea"/>
                          <a:cs typeface="+mn-cs"/>
                        </a:rPr>
                        <a:t>SLIC</a:t>
                      </a:r>
                      <a:endParaRPr lang="zh-CN" altLang="en-US" dirty="0"/>
                    </a:p>
                  </a:txBody>
                  <a:tcPr/>
                </a:tc>
              </a:tr>
              <a:tr h="788680">
                <a:tc>
                  <a:txBody>
                    <a:bodyPr/>
                    <a:lstStyle/>
                    <a:p>
                      <a:pPr algn="ctr"/>
                      <a:r>
                        <a:rPr lang="zh-CN" altLang="en-US" sz="1800" kern="1200" baseline="0" dirty="0" smtClean="0">
                          <a:solidFill>
                            <a:schemeClr val="dk1"/>
                          </a:solidFill>
                          <a:latin typeface="+mn-lt"/>
                          <a:ea typeface="+mn-ea"/>
                          <a:cs typeface="+mn-cs"/>
                        </a:rPr>
                        <a:t>是否可控制超像素的数目</a:t>
                      </a:r>
                      <a:endParaRPr lang="zh-CN" altLang="en-US" dirty="0"/>
                    </a:p>
                  </a:txBody>
                  <a:tcPr/>
                </a:tc>
                <a:tc>
                  <a:txBody>
                    <a:bodyPr/>
                    <a:lstStyle/>
                    <a:p>
                      <a:pPr algn="ctr"/>
                      <a:r>
                        <a:rPr lang="zh-CN" altLang="en-US" dirty="0" smtClean="0"/>
                        <a:t>否</a:t>
                      </a:r>
                      <a:endParaRPr lang="zh-CN" altLang="en-US" dirty="0"/>
                    </a:p>
                  </a:txBody>
                  <a:tcPr/>
                </a:tc>
                <a:tc>
                  <a:txBody>
                    <a:bodyPr/>
                    <a:lstStyle/>
                    <a:p>
                      <a:pPr algn="ctr"/>
                      <a:r>
                        <a:rPr lang="zh-CN" altLang="en-US" dirty="0" smtClean="0"/>
                        <a:t>是</a:t>
                      </a:r>
                      <a:endParaRPr lang="zh-CN" altLang="en-US" dirty="0"/>
                    </a:p>
                  </a:txBody>
                  <a:tcPr/>
                </a:tc>
                <a:tc>
                  <a:txBody>
                    <a:bodyPr/>
                    <a:lstStyle/>
                    <a:p>
                      <a:pPr algn="ctr"/>
                      <a:r>
                        <a:rPr lang="zh-CN" altLang="en-US" dirty="0" smtClean="0"/>
                        <a:t>否</a:t>
                      </a:r>
                      <a:endParaRPr lang="zh-CN" altLang="en-US" dirty="0"/>
                    </a:p>
                  </a:txBody>
                  <a:tcPr/>
                </a:tc>
                <a:tc>
                  <a:txBody>
                    <a:bodyPr/>
                    <a:lstStyle/>
                    <a:p>
                      <a:pPr algn="ctr"/>
                      <a:r>
                        <a:rPr lang="zh-CN" altLang="en-US" dirty="0" smtClean="0"/>
                        <a:t>是</a:t>
                      </a:r>
                      <a:endParaRPr lang="zh-CN" altLang="en-US" dirty="0"/>
                    </a:p>
                  </a:txBody>
                  <a:tcPr/>
                </a:tc>
                <a:tc>
                  <a:txBody>
                    <a:bodyPr/>
                    <a:lstStyle/>
                    <a:p>
                      <a:pPr algn="ctr"/>
                      <a:r>
                        <a:rPr lang="zh-CN" altLang="en-US" dirty="0" smtClean="0"/>
                        <a:t>是</a:t>
                      </a:r>
                      <a:endParaRPr lang="zh-CN" altLang="en-US" dirty="0"/>
                    </a:p>
                  </a:txBody>
                  <a:tcPr/>
                </a:tc>
              </a:tr>
              <a:tr h="836305">
                <a:tc>
                  <a:txBody>
                    <a:bodyPr/>
                    <a:lstStyle/>
                    <a:p>
                      <a:pPr algn="ctr"/>
                      <a:r>
                        <a:rPr lang="zh-CN" altLang="en-US" sz="1800" kern="1200" baseline="0" dirty="0" smtClean="0">
                          <a:solidFill>
                            <a:schemeClr val="dk1"/>
                          </a:solidFill>
                          <a:latin typeface="+mn-lt"/>
                          <a:ea typeface="+mn-ea"/>
                          <a:cs typeface="+mn-cs"/>
                        </a:rPr>
                        <a:t>运行时间（</a:t>
                      </a:r>
                      <a:r>
                        <a:rPr lang="en-US" altLang="zh-CN" sz="1800" kern="1200" baseline="0" dirty="0" smtClean="0">
                          <a:solidFill>
                            <a:schemeClr val="dk1"/>
                          </a:solidFill>
                          <a:latin typeface="+mn-lt"/>
                          <a:ea typeface="+mn-ea"/>
                          <a:cs typeface="+mn-cs"/>
                        </a:rPr>
                        <a:t>327 </a:t>
                      </a:r>
                      <a:r>
                        <a:rPr lang="zh-CN" altLang="en-US" sz="1800" kern="1200" baseline="0" dirty="0" smtClean="0">
                          <a:solidFill>
                            <a:schemeClr val="dk1"/>
                          </a:solidFill>
                          <a:latin typeface="+mn-lt"/>
                          <a:ea typeface="+mn-ea"/>
                          <a:cs typeface="+mn-cs"/>
                        </a:rPr>
                        <a:t>*</a:t>
                      </a:r>
                      <a:r>
                        <a:rPr lang="en-US" altLang="zh-CN" sz="1800" kern="1200" baseline="0" dirty="0" smtClean="0">
                          <a:solidFill>
                            <a:schemeClr val="dk1"/>
                          </a:solidFill>
                          <a:latin typeface="+mn-lt"/>
                          <a:ea typeface="+mn-ea"/>
                          <a:cs typeface="+mn-cs"/>
                        </a:rPr>
                        <a:t>400 </a:t>
                      </a:r>
                      <a:r>
                        <a:rPr lang="zh-CN" altLang="en-US" sz="1800" kern="1200" baseline="0" dirty="0" smtClean="0">
                          <a:solidFill>
                            <a:schemeClr val="dk1"/>
                          </a:solidFill>
                          <a:latin typeface="+mn-lt"/>
                          <a:ea typeface="+mn-ea"/>
                          <a:cs typeface="+mn-cs"/>
                        </a:rPr>
                        <a:t>像素）</a:t>
                      </a:r>
                    </a:p>
                  </a:txBody>
                  <a:tcPr/>
                </a:tc>
                <a:tc>
                  <a:txBody>
                    <a:bodyPr/>
                    <a:lstStyle/>
                    <a:p>
                      <a:pPr algn="ctr"/>
                      <a:r>
                        <a:rPr lang="en-US" altLang="zh-CN" sz="1800" kern="1200" baseline="0" dirty="0" smtClean="0">
                          <a:solidFill>
                            <a:schemeClr val="dk1"/>
                          </a:solidFill>
                          <a:latin typeface="+mn-lt"/>
                          <a:ea typeface="+mn-ea"/>
                          <a:cs typeface="+mn-cs"/>
                        </a:rPr>
                        <a:t>1.470s</a:t>
                      </a:r>
                      <a:endParaRPr lang="zh-CN" altLang="en-US" dirty="0"/>
                    </a:p>
                  </a:txBody>
                  <a:tcPr/>
                </a:tc>
                <a:tc>
                  <a:txBody>
                    <a:bodyPr/>
                    <a:lstStyle/>
                    <a:p>
                      <a:pPr algn="ctr"/>
                      <a:r>
                        <a:rPr lang="en-US" altLang="zh-CN" sz="1800" kern="1200" baseline="0" dirty="0" smtClean="0">
                          <a:solidFill>
                            <a:schemeClr val="dk1"/>
                          </a:solidFill>
                          <a:latin typeface="+mn-lt"/>
                          <a:ea typeface="+mn-ea"/>
                          <a:cs typeface="+mn-cs"/>
                        </a:rPr>
                        <a:t>78.188s</a:t>
                      </a:r>
                      <a:endParaRPr lang="zh-CN" altLang="en-US" dirty="0"/>
                    </a:p>
                  </a:txBody>
                  <a:tcPr/>
                </a:tc>
                <a:tc>
                  <a:txBody>
                    <a:bodyPr/>
                    <a:lstStyle/>
                    <a:p>
                      <a:pPr algn="ctr"/>
                      <a:r>
                        <a:rPr lang="en-US" altLang="zh-CN" sz="1800" kern="1200" baseline="0" dirty="0" smtClean="0">
                          <a:solidFill>
                            <a:schemeClr val="dk1"/>
                          </a:solidFill>
                          <a:latin typeface="+mn-lt"/>
                          <a:ea typeface="+mn-ea"/>
                          <a:cs typeface="+mn-cs"/>
                        </a:rPr>
                        <a:t>1.377s</a:t>
                      </a:r>
                      <a:endParaRPr lang="zh-CN" altLang="en-US" dirty="0"/>
                    </a:p>
                  </a:txBody>
                  <a:tcPr/>
                </a:tc>
                <a:tc>
                  <a:txBody>
                    <a:bodyPr/>
                    <a:lstStyle/>
                    <a:p>
                      <a:pPr algn="ctr"/>
                      <a:r>
                        <a:rPr lang="en-US" altLang="zh-CN" sz="1800" kern="1200" baseline="0" dirty="0" smtClean="0">
                          <a:solidFill>
                            <a:schemeClr val="dk1"/>
                          </a:solidFill>
                          <a:latin typeface="+mn-lt"/>
                          <a:ea typeface="+mn-ea"/>
                          <a:cs typeface="+mn-cs"/>
                        </a:rPr>
                        <a:t>9.493s</a:t>
                      </a:r>
                      <a:endParaRPr lang="zh-CN" altLang="en-US" dirty="0"/>
                    </a:p>
                  </a:txBody>
                  <a:tcPr/>
                </a:tc>
                <a:tc>
                  <a:txBody>
                    <a:bodyPr/>
                    <a:lstStyle/>
                    <a:p>
                      <a:pPr algn="ctr"/>
                      <a:r>
                        <a:rPr lang="en-US" altLang="zh-CN" sz="1800" kern="1200" baseline="0" dirty="0" smtClean="0">
                          <a:solidFill>
                            <a:schemeClr val="dk1"/>
                          </a:solidFill>
                          <a:latin typeface="+mn-lt"/>
                          <a:ea typeface="+mn-ea"/>
                          <a:cs typeface="+mn-cs"/>
                        </a:rPr>
                        <a:t>0.314s</a:t>
                      </a:r>
                      <a:endParaRPr lang="zh-CN" altLang="en-US" dirty="0"/>
                    </a:p>
                  </a:txBody>
                  <a:tcPr/>
                </a:tc>
              </a:tr>
            </a:tbl>
          </a:graphicData>
        </a:graphic>
      </p:graphicFrame>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smtClean="0"/>
              <a:t>Graph-based segmentation</a:t>
            </a:r>
            <a:r>
              <a:rPr lang="zh-CN" altLang="en-US" dirty="0" smtClean="0"/>
              <a:t>：</a:t>
            </a:r>
            <a:endParaRPr lang="en-US" altLang="zh-CN" dirty="0" smtClean="0"/>
          </a:p>
          <a:p>
            <a:pPr marL="533400" indent="-533400">
              <a:lnSpc>
                <a:spcPct val="150000"/>
              </a:lnSpc>
              <a:buFont typeface="Wingdings" pitchFamily="2" charset="2"/>
              <a:buChar char="ü"/>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8" name="Picture 2"/>
          <p:cNvPicPr>
            <a:picLocks noChangeAspect="1" noChangeArrowheads="1"/>
          </p:cNvPicPr>
          <p:nvPr/>
        </p:nvPicPr>
        <p:blipFill>
          <a:blip r:embed="rId5"/>
          <a:srcRect/>
          <a:stretch>
            <a:fillRect/>
          </a:stretch>
        </p:blipFill>
        <p:spPr bwMode="auto">
          <a:xfrm>
            <a:off x="928662" y="1714488"/>
            <a:ext cx="3357586" cy="2744827"/>
          </a:xfrm>
          <a:prstGeom prst="rect">
            <a:avLst/>
          </a:prstGeom>
          <a:noFill/>
          <a:ln w="9525">
            <a:noFill/>
            <a:miter lim="800000"/>
            <a:headEnd/>
            <a:tailEnd/>
          </a:ln>
          <a:effectLst/>
        </p:spPr>
      </p:pic>
      <p:pic>
        <p:nvPicPr>
          <p:cNvPr id="9" name="Picture 7"/>
          <p:cNvPicPr>
            <a:picLocks noChangeAspect="1" noChangeArrowheads="1"/>
          </p:cNvPicPr>
          <p:nvPr/>
        </p:nvPicPr>
        <p:blipFill>
          <a:blip r:embed="rId6"/>
          <a:srcRect/>
          <a:stretch>
            <a:fillRect/>
          </a:stretch>
        </p:blipFill>
        <p:spPr bwMode="auto">
          <a:xfrm>
            <a:off x="4571999" y="1714487"/>
            <a:ext cx="3357587" cy="2744827"/>
          </a:xfrm>
          <a:prstGeom prst="rect">
            <a:avLst/>
          </a:prstGeom>
          <a:noFill/>
          <a:ln w="9525">
            <a:noFill/>
            <a:miter lim="800000"/>
            <a:headEnd/>
            <a:tailEnd/>
          </a:ln>
          <a:effectLst/>
        </p:spPr>
      </p:pic>
      <p:sp>
        <p:nvSpPr>
          <p:cNvPr id="10" name="矩形 9"/>
          <p:cNvSpPr/>
          <p:nvPr/>
        </p:nvSpPr>
        <p:spPr>
          <a:xfrm>
            <a:off x="4571999" y="4530218"/>
            <a:ext cx="3190297" cy="369332"/>
          </a:xfrm>
          <a:prstGeom prst="rect">
            <a:avLst/>
          </a:prstGeom>
        </p:spPr>
        <p:txBody>
          <a:bodyPr wrap="none">
            <a:spAutoFit/>
          </a:bodyPr>
          <a:lstStyle/>
          <a:p>
            <a:r>
              <a:rPr lang="sv-SE" altLang="zh-CN" dirty="0" smtClean="0"/>
              <a:t>sigma = 0.3, k = 350, min = 1200</a:t>
            </a:r>
            <a:endParaRPr lang="zh-CN" altLang="en-US" dirty="0"/>
          </a:p>
        </p:txBody>
      </p:sp>
      <p:sp>
        <p:nvSpPr>
          <p:cNvPr id="11" name="矩形 10"/>
          <p:cNvSpPr/>
          <p:nvPr/>
        </p:nvSpPr>
        <p:spPr>
          <a:xfrm>
            <a:off x="2000232" y="4530218"/>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Introduction</a:t>
            </a:r>
            <a:endParaRPr lang="en-US" dirty="0"/>
          </a:p>
        </p:txBody>
      </p:sp>
      <p:sp>
        <p:nvSpPr>
          <p:cNvPr id="3" name="Content Placeholder 2"/>
          <p:cNvSpPr>
            <a:spLocks noGrp="1"/>
          </p:cNvSpPr>
          <p:nvPr>
            <p:ph idx="1"/>
          </p:nvPr>
        </p:nvSpPr>
        <p:spPr>
          <a:xfrm>
            <a:off x="295835" y="861060"/>
            <a:ext cx="8516471" cy="5315903"/>
          </a:xfrm>
        </p:spPr>
        <p:txBody>
          <a:bodyPr/>
          <a:lstStyle/>
          <a:p>
            <a:pPr marL="533400" indent="-533400">
              <a:buFont typeface="Wingdings" pitchFamily="2" charset="2"/>
              <a:buChar char="ü"/>
            </a:pPr>
            <a:r>
              <a:rPr lang="en-US" sz="3200" dirty="0" smtClean="0"/>
              <a:t>Image s</a:t>
            </a:r>
            <a:r>
              <a:rPr lang="en-US" altLang="zh-CN" sz="3200" dirty="0" smtClean="0"/>
              <a:t>egmentation</a:t>
            </a:r>
          </a:p>
          <a:p>
            <a:pPr lvl="1">
              <a:lnSpc>
                <a:spcPct val="100000"/>
              </a:lnSpc>
              <a:buFont typeface="Wingdings" pitchFamily="2" charset="2"/>
              <a:buChar char="Ø"/>
            </a:pPr>
            <a:r>
              <a:rPr lang="en-US" altLang="zh-CN" dirty="0" smtClean="0"/>
              <a:t>Threshold segmentation </a:t>
            </a:r>
          </a:p>
          <a:p>
            <a:pPr lvl="1">
              <a:lnSpc>
                <a:spcPct val="100000"/>
              </a:lnSpc>
              <a:buFont typeface="Wingdings" pitchFamily="2" charset="2"/>
              <a:buChar char="Ø"/>
            </a:pPr>
            <a:r>
              <a:rPr lang="en-US" altLang="zh-CN" dirty="0" smtClean="0"/>
              <a:t>Edge segmentation</a:t>
            </a:r>
          </a:p>
          <a:p>
            <a:pPr lvl="1">
              <a:lnSpc>
                <a:spcPct val="100000"/>
              </a:lnSpc>
              <a:buFont typeface="Wingdings" pitchFamily="2" charset="2"/>
              <a:buChar char="Ø"/>
            </a:pPr>
            <a:r>
              <a:rPr lang="en-US" altLang="zh-CN" dirty="0" smtClean="0"/>
              <a:t>Morphologic segmentation</a:t>
            </a:r>
          </a:p>
          <a:p>
            <a:pPr lvl="1"/>
            <a:endParaRPr lang="en-US" dirty="0" smtClean="0"/>
          </a:p>
          <a:p>
            <a:endParaRPr lang="en-US" dirty="0" smtClean="0"/>
          </a:p>
          <a:p>
            <a:pPr>
              <a:buNone/>
            </a:pPr>
            <a:endParaRPr lang="en-US" dirty="0" smtClean="0"/>
          </a:p>
        </p:txBody>
      </p:sp>
      <p:sp>
        <p:nvSpPr>
          <p:cNvPr id="8" name="右大括号 7"/>
          <p:cNvSpPr/>
          <p:nvPr/>
        </p:nvSpPr>
        <p:spPr>
          <a:xfrm>
            <a:off x="4964909" y="1071546"/>
            <a:ext cx="357190" cy="128588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TextBox 10"/>
          <p:cNvSpPr txBox="1"/>
          <p:nvPr/>
        </p:nvSpPr>
        <p:spPr>
          <a:xfrm>
            <a:off x="5500694" y="1557353"/>
            <a:ext cx="3311612" cy="400110"/>
          </a:xfrm>
          <a:prstGeom prst="rect">
            <a:avLst/>
          </a:prstGeom>
          <a:noFill/>
        </p:spPr>
        <p:txBody>
          <a:bodyPr wrap="square" rtlCol="0">
            <a:spAutoFit/>
          </a:bodyPr>
          <a:lstStyle/>
          <a:p>
            <a:r>
              <a:rPr lang="zh-CN" altLang="en-US" sz="2000" dirty="0" smtClean="0"/>
              <a:t>基于像素级的传统分割算法</a:t>
            </a:r>
            <a:endParaRPr lang="zh-CN" altLang="en-US" sz="2000" dirty="0"/>
          </a:p>
        </p:txBody>
      </p:sp>
      <p:pic>
        <p:nvPicPr>
          <p:cNvPr id="596994" name="Picture 2" descr="http://i4.hexunimg.cn/2012-12-10/148865493.jpg"/>
          <p:cNvPicPr>
            <a:picLocks noChangeAspect="1" noChangeArrowheads="1"/>
          </p:cNvPicPr>
          <p:nvPr/>
        </p:nvPicPr>
        <p:blipFill>
          <a:blip r:embed="rId4"/>
          <a:srcRect/>
          <a:stretch>
            <a:fillRect/>
          </a:stretch>
        </p:blipFill>
        <p:spPr bwMode="auto">
          <a:xfrm>
            <a:off x="2214546" y="2643182"/>
            <a:ext cx="4819836" cy="2631631"/>
          </a:xfrm>
          <a:prstGeom prst="rect">
            <a:avLst/>
          </a:prstGeom>
          <a:noFill/>
        </p:spPr>
      </p:pic>
      <p:sp>
        <p:nvSpPr>
          <p:cNvPr id="13" name="TextBox 12"/>
          <p:cNvSpPr txBox="1"/>
          <p:nvPr/>
        </p:nvSpPr>
        <p:spPr>
          <a:xfrm>
            <a:off x="785786" y="5934670"/>
            <a:ext cx="7786742" cy="923330"/>
          </a:xfrm>
          <a:prstGeom prst="rect">
            <a:avLst/>
          </a:prstGeom>
          <a:noFill/>
        </p:spPr>
        <p:txBody>
          <a:bodyPr wrap="square" rtlCol="0">
            <a:spAutoFit/>
          </a:bodyPr>
          <a:lstStyle/>
          <a:p>
            <a:r>
              <a:rPr lang="en-US" altLang="zh-CN" dirty="0" smtClean="0"/>
              <a:t>2. </a:t>
            </a:r>
            <a:r>
              <a:rPr lang="zh-CN" altLang="en-US" dirty="0" smtClean="0"/>
              <a:t>图像的分辨率不断增大，许多基于像素级的传统分割算法花费的时间越来越长，如何才能减少分割的数据运算量成为图像分割的难题之一！</a:t>
            </a:r>
            <a:endParaRPr lang="en-US" dirty="0" smtClean="0"/>
          </a:p>
          <a:p>
            <a:endParaRPr lang="zh-CN" altLang="en-US" dirty="0"/>
          </a:p>
        </p:txBody>
      </p:sp>
      <p:sp>
        <p:nvSpPr>
          <p:cNvPr id="14" name="TextBox 13"/>
          <p:cNvSpPr txBox="1"/>
          <p:nvPr/>
        </p:nvSpPr>
        <p:spPr>
          <a:xfrm>
            <a:off x="785786" y="5489127"/>
            <a:ext cx="4714908" cy="369332"/>
          </a:xfrm>
          <a:prstGeom prst="rect">
            <a:avLst/>
          </a:prstGeom>
          <a:noFill/>
        </p:spPr>
        <p:txBody>
          <a:bodyPr wrap="square" rtlCol="0">
            <a:spAutoFit/>
          </a:bodyPr>
          <a:lstStyle/>
          <a:p>
            <a:r>
              <a:rPr lang="en-US" altLang="zh-CN" dirty="0" smtClean="0"/>
              <a:t>1. </a:t>
            </a:r>
            <a:r>
              <a:rPr lang="zh-CN" altLang="en-US" dirty="0" smtClean="0"/>
              <a:t>像素并不是视觉感知的着重点！</a:t>
            </a:r>
            <a:endParaRPr lang="zh-CN" altLang="en-US" dirty="0"/>
          </a:p>
        </p:txBody>
      </p:sp>
    </p:spTree>
    <p:extLst>
      <p:ext uri="{BB962C8B-B14F-4D97-AF65-F5344CB8AC3E}">
        <p14:creationId xmlns:p14="http://schemas.microsoft.com/office/powerpoint/2010/main" xmlns="" val="3376176139"/>
      </p:ext>
    </p:extLst>
  </p:cSld>
  <p:clrMapOvr>
    <a:overrideClrMapping bg1="lt1" tx1="dk1" bg2="lt2" tx2="dk2" accent1="accent1" accent2="accent2" accent3="accent3" accent4="accent4" accent5="accent5" accent6="accent6" hlink="hlink" folHlink="folHlink"/>
  </p:clrMapOvr>
  <p:transition>
    <p:push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err="1" smtClean="0"/>
              <a:t>Ncut</a:t>
            </a:r>
            <a:r>
              <a:rPr lang="zh-CN" altLang="en-US" dirty="0" smtClean="0"/>
              <a:t>：</a:t>
            </a:r>
            <a:endParaRPr lang="en-US" altLang="zh-CN" dirty="0" smtClean="0"/>
          </a:p>
          <a:p>
            <a:pPr marL="533400" indent="-533400">
              <a:lnSpc>
                <a:spcPct val="150000"/>
              </a:lnSpc>
              <a:buFont typeface="Wingdings" pitchFamily="2" charset="2"/>
              <a:buChar char="ü"/>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8" name="Picture 2"/>
          <p:cNvPicPr>
            <a:picLocks noChangeAspect="1" noChangeArrowheads="1"/>
          </p:cNvPicPr>
          <p:nvPr/>
        </p:nvPicPr>
        <p:blipFill>
          <a:blip r:embed="rId5"/>
          <a:srcRect/>
          <a:stretch>
            <a:fillRect/>
          </a:stretch>
        </p:blipFill>
        <p:spPr bwMode="auto">
          <a:xfrm>
            <a:off x="928662" y="1714488"/>
            <a:ext cx="3357586" cy="2744827"/>
          </a:xfrm>
          <a:prstGeom prst="rect">
            <a:avLst/>
          </a:prstGeom>
          <a:noFill/>
          <a:ln w="9525">
            <a:noFill/>
            <a:miter lim="800000"/>
            <a:headEnd/>
            <a:tailEnd/>
          </a:ln>
          <a:effectLst/>
        </p:spPr>
      </p:pic>
      <p:pic>
        <p:nvPicPr>
          <p:cNvPr id="11" name="Picture 3"/>
          <p:cNvPicPr>
            <a:picLocks noChangeAspect="1" noChangeArrowheads="1"/>
          </p:cNvPicPr>
          <p:nvPr/>
        </p:nvPicPr>
        <p:blipFill>
          <a:blip r:embed="rId6"/>
          <a:srcRect/>
          <a:stretch>
            <a:fillRect/>
          </a:stretch>
        </p:blipFill>
        <p:spPr bwMode="auto">
          <a:xfrm>
            <a:off x="4500561" y="1714487"/>
            <a:ext cx="3357587" cy="2744827"/>
          </a:xfrm>
          <a:prstGeom prst="rect">
            <a:avLst/>
          </a:prstGeom>
          <a:noFill/>
          <a:ln w="9525">
            <a:noFill/>
            <a:miter lim="800000"/>
            <a:headEnd/>
            <a:tailEnd/>
          </a:ln>
          <a:effectLst/>
        </p:spPr>
      </p:pic>
      <p:sp>
        <p:nvSpPr>
          <p:cNvPr id="12" name="矩形 11"/>
          <p:cNvSpPr/>
          <p:nvPr/>
        </p:nvSpPr>
        <p:spPr>
          <a:xfrm>
            <a:off x="5500694" y="4601656"/>
            <a:ext cx="1114408" cy="369332"/>
          </a:xfrm>
          <a:prstGeom prst="rect">
            <a:avLst/>
          </a:prstGeom>
        </p:spPr>
        <p:txBody>
          <a:bodyPr wrap="none">
            <a:spAutoFit/>
          </a:bodyPr>
          <a:lstStyle/>
          <a:p>
            <a:r>
              <a:rPr lang="en-US" altLang="zh-CN" dirty="0" err="1" smtClean="0"/>
              <a:t>Nsp</a:t>
            </a:r>
            <a:r>
              <a:rPr lang="en-US" altLang="zh-CN" dirty="0" smtClean="0"/>
              <a:t> = 200</a:t>
            </a:r>
            <a:endParaRPr lang="zh-CN" altLang="en-US" dirty="0" smtClean="0"/>
          </a:p>
        </p:txBody>
      </p:sp>
      <p:sp>
        <p:nvSpPr>
          <p:cNvPr id="13" name="矩形 12"/>
          <p:cNvSpPr/>
          <p:nvPr/>
        </p:nvSpPr>
        <p:spPr>
          <a:xfrm>
            <a:off x="2000232" y="4601656"/>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smtClean="0"/>
              <a:t>Mean shift</a:t>
            </a:r>
            <a:r>
              <a:rPr lang="zh-CN" altLang="en-US" dirty="0" smtClean="0"/>
              <a:t>：</a:t>
            </a:r>
            <a:endParaRPr lang="en-US" altLang="zh-CN" dirty="0" smtClean="0"/>
          </a:p>
          <a:p>
            <a:pPr marL="533400" indent="-533400">
              <a:lnSpc>
                <a:spcPct val="150000"/>
              </a:lnSpc>
              <a:buFont typeface="Wingdings" pitchFamily="2" charset="2"/>
              <a:buChar char="ü"/>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8" name="Picture 2"/>
          <p:cNvPicPr>
            <a:picLocks noChangeAspect="1" noChangeArrowheads="1"/>
          </p:cNvPicPr>
          <p:nvPr/>
        </p:nvPicPr>
        <p:blipFill>
          <a:blip r:embed="rId5"/>
          <a:srcRect/>
          <a:stretch>
            <a:fillRect/>
          </a:stretch>
        </p:blipFill>
        <p:spPr bwMode="auto">
          <a:xfrm>
            <a:off x="928662" y="1714488"/>
            <a:ext cx="3357586" cy="2744827"/>
          </a:xfrm>
          <a:prstGeom prst="rect">
            <a:avLst/>
          </a:prstGeom>
          <a:noFill/>
          <a:ln w="9525">
            <a:noFill/>
            <a:miter lim="800000"/>
            <a:headEnd/>
            <a:tailEnd/>
          </a:ln>
          <a:effectLst/>
        </p:spPr>
      </p:pic>
      <p:pic>
        <p:nvPicPr>
          <p:cNvPr id="11" name="Picture 8"/>
          <p:cNvPicPr>
            <a:picLocks noChangeAspect="1" noChangeArrowheads="1"/>
          </p:cNvPicPr>
          <p:nvPr/>
        </p:nvPicPr>
        <p:blipFill>
          <a:blip r:embed="rId6"/>
          <a:srcRect/>
          <a:stretch>
            <a:fillRect/>
          </a:stretch>
        </p:blipFill>
        <p:spPr bwMode="auto">
          <a:xfrm>
            <a:off x="4576734" y="1714488"/>
            <a:ext cx="3357587" cy="2744827"/>
          </a:xfrm>
          <a:prstGeom prst="rect">
            <a:avLst/>
          </a:prstGeom>
          <a:noFill/>
          <a:ln w="9525">
            <a:noFill/>
            <a:miter lim="800000"/>
            <a:headEnd/>
            <a:tailEnd/>
          </a:ln>
          <a:effectLst/>
        </p:spPr>
      </p:pic>
      <p:sp>
        <p:nvSpPr>
          <p:cNvPr id="12" name="矩形 11"/>
          <p:cNvSpPr/>
          <p:nvPr/>
        </p:nvSpPr>
        <p:spPr>
          <a:xfrm>
            <a:off x="4576734" y="4601656"/>
            <a:ext cx="3800784" cy="369332"/>
          </a:xfrm>
          <a:prstGeom prst="rect">
            <a:avLst/>
          </a:prstGeom>
        </p:spPr>
        <p:txBody>
          <a:bodyPr wrap="none">
            <a:spAutoFit/>
          </a:bodyPr>
          <a:lstStyle/>
          <a:p>
            <a:r>
              <a:rPr lang="en-US" altLang="zh-CN" dirty="0" smtClean="0"/>
              <a:t>ratio = 0.5, </a:t>
            </a:r>
            <a:r>
              <a:rPr lang="en-US" altLang="zh-CN" dirty="0" err="1" smtClean="0"/>
              <a:t>kernelsize</a:t>
            </a:r>
            <a:r>
              <a:rPr lang="en-US" altLang="zh-CN" dirty="0" smtClean="0"/>
              <a:t> = 2, </a:t>
            </a:r>
            <a:r>
              <a:rPr lang="en-US" altLang="zh-CN" dirty="0" err="1" smtClean="0"/>
              <a:t>maxdist</a:t>
            </a:r>
            <a:r>
              <a:rPr lang="en-US" altLang="zh-CN" dirty="0" smtClean="0"/>
              <a:t> = 10</a:t>
            </a:r>
            <a:endParaRPr lang="zh-CN" altLang="en-US" dirty="0"/>
          </a:p>
        </p:txBody>
      </p:sp>
      <p:sp>
        <p:nvSpPr>
          <p:cNvPr id="13" name="矩形 12"/>
          <p:cNvSpPr/>
          <p:nvPr/>
        </p:nvSpPr>
        <p:spPr>
          <a:xfrm>
            <a:off x="1928794" y="4601656"/>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err="1" smtClean="0"/>
              <a:t>TurboPixels</a:t>
            </a:r>
            <a:r>
              <a:rPr lang="zh-CN" altLang="en-US" dirty="0" smtClean="0"/>
              <a:t>：</a:t>
            </a: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8" name="Picture 2"/>
          <p:cNvPicPr>
            <a:picLocks noChangeAspect="1" noChangeArrowheads="1"/>
          </p:cNvPicPr>
          <p:nvPr/>
        </p:nvPicPr>
        <p:blipFill>
          <a:blip r:embed="rId5"/>
          <a:srcRect/>
          <a:stretch>
            <a:fillRect/>
          </a:stretch>
        </p:blipFill>
        <p:spPr bwMode="auto">
          <a:xfrm>
            <a:off x="928662" y="1714488"/>
            <a:ext cx="3357586" cy="2744827"/>
          </a:xfrm>
          <a:prstGeom prst="rect">
            <a:avLst/>
          </a:prstGeom>
          <a:noFill/>
          <a:ln w="9525">
            <a:noFill/>
            <a:miter lim="800000"/>
            <a:headEnd/>
            <a:tailEnd/>
          </a:ln>
          <a:effectLst/>
        </p:spPr>
      </p:pic>
      <p:sp>
        <p:nvSpPr>
          <p:cNvPr id="10" name="矩形 9"/>
          <p:cNvSpPr/>
          <p:nvPr/>
        </p:nvSpPr>
        <p:spPr>
          <a:xfrm>
            <a:off x="5572132" y="4530218"/>
            <a:ext cx="1114408" cy="369332"/>
          </a:xfrm>
          <a:prstGeom prst="rect">
            <a:avLst/>
          </a:prstGeom>
        </p:spPr>
        <p:txBody>
          <a:bodyPr wrap="none">
            <a:spAutoFit/>
          </a:bodyPr>
          <a:lstStyle/>
          <a:p>
            <a:r>
              <a:rPr lang="en-US" altLang="zh-CN" dirty="0" err="1" smtClean="0"/>
              <a:t>Nsp</a:t>
            </a:r>
            <a:r>
              <a:rPr lang="en-US" altLang="zh-CN" dirty="0" smtClean="0"/>
              <a:t> = 200</a:t>
            </a:r>
            <a:endParaRPr lang="zh-CN" altLang="en-US" dirty="0" smtClean="0"/>
          </a:p>
        </p:txBody>
      </p:sp>
      <p:pic>
        <p:nvPicPr>
          <p:cNvPr id="11" name="Picture 5"/>
          <p:cNvPicPr>
            <a:picLocks noChangeAspect="1" noChangeArrowheads="1"/>
          </p:cNvPicPr>
          <p:nvPr/>
        </p:nvPicPr>
        <p:blipFill>
          <a:blip r:embed="rId6"/>
          <a:srcRect/>
          <a:stretch>
            <a:fillRect/>
          </a:stretch>
        </p:blipFill>
        <p:spPr bwMode="auto">
          <a:xfrm>
            <a:off x="4500562" y="1714487"/>
            <a:ext cx="3357586" cy="2744827"/>
          </a:xfrm>
          <a:prstGeom prst="rect">
            <a:avLst/>
          </a:prstGeom>
          <a:noFill/>
          <a:ln w="9525">
            <a:noFill/>
            <a:miter lim="800000"/>
            <a:headEnd/>
            <a:tailEnd/>
          </a:ln>
          <a:effectLst/>
        </p:spPr>
      </p:pic>
      <p:sp>
        <p:nvSpPr>
          <p:cNvPr id="12" name="矩形 11"/>
          <p:cNvSpPr/>
          <p:nvPr/>
        </p:nvSpPr>
        <p:spPr>
          <a:xfrm>
            <a:off x="1857356" y="4530218"/>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Font typeface="Wingdings" pitchFamily="2" charset="2"/>
              <a:buChar char="ü"/>
            </a:pPr>
            <a:r>
              <a:rPr lang="en-US" altLang="zh-CN" dirty="0" smtClean="0"/>
              <a:t>SLIC </a:t>
            </a:r>
            <a:r>
              <a:rPr lang="zh-CN" altLang="en-US" dirty="0" smtClean="0"/>
              <a:t>：</a:t>
            </a:r>
            <a:endParaRPr lang="en-US" altLang="zh-CN" dirty="0" smtClean="0"/>
          </a:p>
          <a:p>
            <a:pPr marL="533400" indent="-533400">
              <a:lnSpc>
                <a:spcPct val="150000"/>
              </a:lnSpc>
              <a:buFont typeface="Wingdings" pitchFamily="2" charset="2"/>
              <a:buChar char="ü"/>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8" name="Picture 2"/>
          <p:cNvPicPr>
            <a:picLocks noChangeAspect="1" noChangeArrowheads="1"/>
          </p:cNvPicPr>
          <p:nvPr/>
        </p:nvPicPr>
        <p:blipFill>
          <a:blip r:embed="rId5"/>
          <a:srcRect/>
          <a:stretch>
            <a:fillRect/>
          </a:stretch>
        </p:blipFill>
        <p:spPr bwMode="auto">
          <a:xfrm>
            <a:off x="928662" y="1714488"/>
            <a:ext cx="3357586" cy="2744827"/>
          </a:xfrm>
          <a:prstGeom prst="rect">
            <a:avLst/>
          </a:prstGeom>
          <a:noFill/>
          <a:ln w="9525">
            <a:noFill/>
            <a:miter lim="800000"/>
            <a:headEnd/>
            <a:tailEnd/>
          </a:ln>
          <a:effectLst/>
        </p:spPr>
      </p:pic>
      <p:sp>
        <p:nvSpPr>
          <p:cNvPr id="10" name="矩形 9"/>
          <p:cNvSpPr/>
          <p:nvPr/>
        </p:nvSpPr>
        <p:spPr>
          <a:xfrm>
            <a:off x="4500562" y="4530218"/>
            <a:ext cx="3165867" cy="369332"/>
          </a:xfrm>
          <a:prstGeom prst="rect">
            <a:avLst/>
          </a:prstGeom>
        </p:spPr>
        <p:txBody>
          <a:bodyPr wrap="none">
            <a:spAutoFit/>
          </a:bodyPr>
          <a:lstStyle/>
          <a:p>
            <a:r>
              <a:rPr lang="en-US" altLang="zh-CN" dirty="0" err="1" smtClean="0"/>
              <a:t>regionSize</a:t>
            </a:r>
            <a:r>
              <a:rPr lang="en-US" altLang="zh-CN" dirty="0" smtClean="0"/>
              <a:t> = 10, </a:t>
            </a:r>
            <a:r>
              <a:rPr lang="en-US" altLang="zh-CN" dirty="0" err="1" smtClean="0"/>
              <a:t>regularizer</a:t>
            </a:r>
            <a:r>
              <a:rPr lang="en-US" altLang="zh-CN" dirty="0" smtClean="0"/>
              <a:t> = 10</a:t>
            </a:r>
            <a:endParaRPr lang="zh-CN" altLang="en-US" dirty="0"/>
          </a:p>
        </p:txBody>
      </p:sp>
      <p:pic>
        <p:nvPicPr>
          <p:cNvPr id="11" name="Picture 6"/>
          <p:cNvPicPr>
            <a:picLocks noChangeAspect="1" noChangeArrowheads="1"/>
          </p:cNvPicPr>
          <p:nvPr/>
        </p:nvPicPr>
        <p:blipFill>
          <a:blip r:embed="rId6"/>
          <a:srcRect/>
          <a:stretch>
            <a:fillRect/>
          </a:stretch>
        </p:blipFill>
        <p:spPr bwMode="auto">
          <a:xfrm>
            <a:off x="4500562" y="1714487"/>
            <a:ext cx="3357586" cy="2744827"/>
          </a:xfrm>
          <a:prstGeom prst="rect">
            <a:avLst/>
          </a:prstGeom>
          <a:noFill/>
          <a:ln w="9525">
            <a:noFill/>
            <a:miter lim="800000"/>
            <a:headEnd/>
            <a:tailEnd/>
          </a:ln>
          <a:effectLst/>
        </p:spPr>
      </p:pic>
      <p:sp>
        <p:nvSpPr>
          <p:cNvPr id="12" name="矩形 11"/>
          <p:cNvSpPr/>
          <p:nvPr/>
        </p:nvSpPr>
        <p:spPr>
          <a:xfrm>
            <a:off x="1857356" y="4530218"/>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50000"/>
              </a:lnSpc>
            </a:pPr>
            <a:r>
              <a:rPr lang="en-US" altLang="en-US" sz="4000" dirty="0" smtClean="0">
                <a:latin typeface="Times New Roman" pitchFamily="18" charset="0"/>
                <a:cs typeface="Times New Roman" pitchFamily="18" charset="0"/>
              </a:rPr>
              <a:t>Experimental comparison</a:t>
            </a:r>
          </a:p>
        </p:txBody>
      </p:sp>
      <p:sp>
        <p:nvSpPr>
          <p:cNvPr id="3" name="Content Placeholder 2"/>
          <p:cNvSpPr>
            <a:spLocks noGrp="1"/>
          </p:cNvSpPr>
          <p:nvPr>
            <p:ph idx="1"/>
          </p:nvPr>
        </p:nvSpPr>
        <p:spPr>
          <a:xfrm>
            <a:off x="295835" y="861060"/>
            <a:ext cx="8516471" cy="5315903"/>
          </a:xfrm>
        </p:spPr>
        <p:txBody>
          <a:bodyPr>
            <a:normAutofit/>
          </a:bodyPr>
          <a:lstStyle/>
          <a:p>
            <a:pPr marL="533400" indent="-533400">
              <a:lnSpc>
                <a:spcPct val="150000"/>
              </a:lnSpc>
              <a:buNone/>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pic>
        <p:nvPicPr>
          <p:cNvPr id="629762" name="Picture 2"/>
          <p:cNvPicPr>
            <a:picLocks noChangeAspect="1" noChangeArrowheads="1"/>
          </p:cNvPicPr>
          <p:nvPr/>
        </p:nvPicPr>
        <p:blipFill>
          <a:blip r:embed="rId5"/>
          <a:srcRect/>
          <a:stretch>
            <a:fillRect/>
          </a:stretch>
        </p:blipFill>
        <p:spPr bwMode="auto">
          <a:xfrm>
            <a:off x="927817" y="861061"/>
            <a:ext cx="2304000" cy="1883520"/>
          </a:xfrm>
          <a:prstGeom prst="rect">
            <a:avLst/>
          </a:prstGeom>
          <a:noFill/>
          <a:ln w="9525">
            <a:noFill/>
            <a:miter lim="800000"/>
            <a:headEnd/>
            <a:tailEnd/>
          </a:ln>
          <a:effectLst/>
        </p:spPr>
      </p:pic>
      <p:pic>
        <p:nvPicPr>
          <p:cNvPr id="629763" name="Picture 3"/>
          <p:cNvPicPr>
            <a:picLocks noChangeAspect="1" noChangeArrowheads="1"/>
          </p:cNvPicPr>
          <p:nvPr/>
        </p:nvPicPr>
        <p:blipFill>
          <a:blip r:embed="rId6"/>
          <a:srcRect/>
          <a:stretch>
            <a:fillRect/>
          </a:stretch>
        </p:blipFill>
        <p:spPr bwMode="auto">
          <a:xfrm>
            <a:off x="5786446" y="861061"/>
            <a:ext cx="2304000" cy="1883520"/>
          </a:xfrm>
          <a:prstGeom prst="rect">
            <a:avLst/>
          </a:prstGeom>
          <a:noFill/>
          <a:ln w="9525">
            <a:noFill/>
            <a:miter lim="800000"/>
            <a:headEnd/>
            <a:tailEnd/>
          </a:ln>
          <a:effectLst/>
        </p:spPr>
      </p:pic>
      <p:pic>
        <p:nvPicPr>
          <p:cNvPr id="629765" name="Picture 5"/>
          <p:cNvPicPr>
            <a:picLocks noChangeAspect="1" noChangeArrowheads="1"/>
          </p:cNvPicPr>
          <p:nvPr/>
        </p:nvPicPr>
        <p:blipFill>
          <a:blip r:embed="rId7"/>
          <a:srcRect/>
          <a:stretch>
            <a:fillRect/>
          </a:stretch>
        </p:blipFill>
        <p:spPr bwMode="auto">
          <a:xfrm>
            <a:off x="3357132" y="3187322"/>
            <a:ext cx="2304000" cy="1883520"/>
          </a:xfrm>
          <a:prstGeom prst="rect">
            <a:avLst/>
          </a:prstGeom>
          <a:noFill/>
          <a:ln w="9525">
            <a:noFill/>
            <a:miter lim="800000"/>
            <a:headEnd/>
            <a:tailEnd/>
          </a:ln>
          <a:effectLst/>
        </p:spPr>
      </p:pic>
      <p:pic>
        <p:nvPicPr>
          <p:cNvPr id="629766" name="Picture 6"/>
          <p:cNvPicPr>
            <a:picLocks noChangeAspect="1" noChangeArrowheads="1"/>
          </p:cNvPicPr>
          <p:nvPr/>
        </p:nvPicPr>
        <p:blipFill>
          <a:blip r:embed="rId8"/>
          <a:srcRect/>
          <a:stretch>
            <a:fillRect/>
          </a:stretch>
        </p:blipFill>
        <p:spPr bwMode="auto">
          <a:xfrm>
            <a:off x="5786446" y="3187322"/>
            <a:ext cx="2304000" cy="1883520"/>
          </a:xfrm>
          <a:prstGeom prst="rect">
            <a:avLst/>
          </a:prstGeom>
          <a:noFill/>
          <a:ln w="9525">
            <a:noFill/>
            <a:miter lim="800000"/>
            <a:headEnd/>
            <a:tailEnd/>
          </a:ln>
          <a:effectLst/>
        </p:spPr>
      </p:pic>
      <p:pic>
        <p:nvPicPr>
          <p:cNvPr id="629767" name="Picture 7"/>
          <p:cNvPicPr>
            <a:picLocks noChangeAspect="1" noChangeArrowheads="1"/>
          </p:cNvPicPr>
          <p:nvPr/>
        </p:nvPicPr>
        <p:blipFill>
          <a:blip r:embed="rId9"/>
          <a:srcRect/>
          <a:stretch>
            <a:fillRect/>
          </a:stretch>
        </p:blipFill>
        <p:spPr bwMode="auto">
          <a:xfrm>
            <a:off x="3357131" y="861062"/>
            <a:ext cx="2304000" cy="1883520"/>
          </a:xfrm>
          <a:prstGeom prst="rect">
            <a:avLst/>
          </a:prstGeom>
          <a:noFill/>
          <a:ln w="9525">
            <a:noFill/>
            <a:miter lim="800000"/>
            <a:headEnd/>
            <a:tailEnd/>
          </a:ln>
          <a:effectLst/>
        </p:spPr>
      </p:pic>
      <p:pic>
        <p:nvPicPr>
          <p:cNvPr id="629768" name="Picture 8"/>
          <p:cNvPicPr>
            <a:picLocks noChangeAspect="1" noChangeArrowheads="1"/>
          </p:cNvPicPr>
          <p:nvPr/>
        </p:nvPicPr>
        <p:blipFill>
          <a:blip r:embed="rId10"/>
          <a:srcRect/>
          <a:stretch>
            <a:fillRect/>
          </a:stretch>
        </p:blipFill>
        <p:spPr bwMode="auto">
          <a:xfrm>
            <a:off x="927817" y="3187322"/>
            <a:ext cx="2304000" cy="1883520"/>
          </a:xfrm>
          <a:prstGeom prst="rect">
            <a:avLst/>
          </a:prstGeom>
          <a:noFill/>
          <a:ln w="9525">
            <a:noFill/>
            <a:miter lim="800000"/>
            <a:headEnd/>
            <a:tailEnd/>
          </a:ln>
          <a:effectLst/>
        </p:spPr>
      </p:pic>
      <p:sp>
        <p:nvSpPr>
          <p:cNvPr id="14" name="矩形 13"/>
          <p:cNvSpPr/>
          <p:nvPr/>
        </p:nvSpPr>
        <p:spPr>
          <a:xfrm>
            <a:off x="3205568" y="2817990"/>
            <a:ext cx="2732864" cy="369332"/>
          </a:xfrm>
          <a:prstGeom prst="rect">
            <a:avLst/>
          </a:prstGeom>
        </p:spPr>
        <p:txBody>
          <a:bodyPr wrap="none">
            <a:spAutoFit/>
          </a:bodyPr>
          <a:lstStyle/>
          <a:p>
            <a:r>
              <a:rPr lang="en-US" altLang="zh-CN" dirty="0" smtClean="0"/>
              <a:t>Graph-based segmentation</a:t>
            </a:r>
            <a:endParaRPr lang="zh-CN" altLang="en-US" dirty="0"/>
          </a:p>
        </p:txBody>
      </p:sp>
      <p:sp>
        <p:nvSpPr>
          <p:cNvPr id="15" name="矩形 14"/>
          <p:cNvSpPr/>
          <p:nvPr/>
        </p:nvSpPr>
        <p:spPr>
          <a:xfrm>
            <a:off x="6643702" y="2817990"/>
            <a:ext cx="630301" cy="369332"/>
          </a:xfrm>
          <a:prstGeom prst="rect">
            <a:avLst/>
          </a:prstGeom>
        </p:spPr>
        <p:txBody>
          <a:bodyPr wrap="none">
            <a:spAutoFit/>
          </a:bodyPr>
          <a:lstStyle/>
          <a:p>
            <a:r>
              <a:rPr lang="en-US" altLang="zh-CN" dirty="0" err="1" smtClean="0"/>
              <a:t>Ncut</a:t>
            </a:r>
            <a:endParaRPr lang="zh-CN" altLang="en-US" dirty="0"/>
          </a:p>
        </p:txBody>
      </p:sp>
      <p:sp>
        <p:nvSpPr>
          <p:cNvPr id="16" name="矩形 15"/>
          <p:cNvSpPr/>
          <p:nvPr/>
        </p:nvSpPr>
        <p:spPr>
          <a:xfrm>
            <a:off x="1500166" y="4988494"/>
            <a:ext cx="1194558" cy="369332"/>
          </a:xfrm>
          <a:prstGeom prst="rect">
            <a:avLst/>
          </a:prstGeom>
        </p:spPr>
        <p:txBody>
          <a:bodyPr wrap="none">
            <a:spAutoFit/>
          </a:bodyPr>
          <a:lstStyle/>
          <a:p>
            <a:r>
              <a:rPr lang="en-US" altLang="zh-CN" dirty="0" smtClean="0"/>
              <a:t>Mean shift</a:t>
            </a:r>
            <a:endParaRPr lang="zh-CN" altLang="en-US" dirty="0"/>
          </a:p>
        </p:txBody>
      </p:sp>
      <p:sp>
        <p:nvSpPr>
          <p:cNvPr id="17" name="矩形 16"/>
          <p:cNvSpPr/>
          <p:nvPr/>
        </p:nvSpPr>
        <p:spPr>
          <a:xfrm>
            <a:off x="3946444" y="4988494"/>
            <a:ext cx="1251112" cy="369332"/>
          </a:xfrm>
          <a:prstGeom prst="rect">
            <a:avLst/>
          </a:prstGeom>
        </p:spPr>
        <p:txBody>
          <a:bodyPr wrap="none">
            <a:spAutoFit/>
          </a:bodyPr>
          <a:lstStyle/>
          <a:p>
            <a:r>
              <a:rPr lang="en-US" altLang="zh-CN" dirty="0" err="1" smtClean="0"/>
              <a:t>TurboPixels</a:t>
            </a:r>
            <a:endParaRPr lang="zh-CN" altLang="en-US" dirty="0"/>
          </a:p>
        </p:txBody>
      </p:sp>
      <p:sp>
        <p:nvSpPr>
          <p:cNvPr id="18" name="矩形 17"/>
          <p:cNvSpPr/>
          <p:nvPr/>
        </p:nvSpPr>
        <p:spPr>
          <a:xfrm>
            <a:off x="6643702" y="4988494"/>
            <a:ext cx="569387" cy="369332"/>
          </a:xfrm>
          <a:prstGeom prst="rect">
            <a:avLst/>
          </a:prstGeom>
        </p:spPr>
        <p:txBody>
          <a:bodyPr wrap="none">
            <a:spAutoFit/>
          </a:bodyPr>
          <a:lstStyle/>
          <a:p>
            <a:r>
              <a:rPr lang="en-US" altLang="zh-CN" dirty="0" smtClean="0"/>
              <a:t>SLIC</a:t>
            </a:r>
            <a:endParaRPr lang="zh-CN" altLang="en-US" dirty="0"/>
          </a:p>
        </p:txBody>
      </p:sp>
      <p:sp>
        <p:nvSpPr>
          <p:cNvPr id="19" name="矩形 18"/>
          <p:cNvSpPr/>
          <p:nvPr/>
        </p:nvSpPr>
        <p:spPr>
          <a:xfrm>
            <a:off x="1500166" y="2744582"/>
            <a:ext cx="1308050" cy="369332"/>
          </a:xfrm>
          <a:prstGeom prst="rect">
            <a:avLst/>
          </a:prstGeom>
        </p:spPr>
        <p:txBody>
          <a:bodyPr wrap="none">
            <a:spAutoFit/>
          </a:bodyPr>
          <a:lstStyle/>
          <a:p>
            <a:r>
              <a:rPr lang="en-US" altLang="zh-CN" dirty="0" smtClean="0"/>
              <a:t>Input image</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err="1" smtClean="0">
                <a:latin typeface="Times New Roman" pitchFamily="18" charset="0"/>
                <a:cs typeface="Times New Roman" pitchFamily="18" charset="0"/>
              </a:rPr>
              <a:t>Superpixel</a:t>
            </a:r>
            <a:r>
              <a:rPr lang="en-US" altLang="zh-CN" dirty="0" smtClean="0">
                <a:latin typeface="Times New Roman" pitchFamily="18" charset="0"/>
                <a:cs typeface="Times New Roman" pitchFamily="18" charset="0"/>
              </a:rPr>
              <a:t> Segmentation</a:t>
            </a:r>
            <a:endParaRPr lang="en-US" dirty="0"/>
          </a:p>
        </p:txBody>
      </p:sp>
      <p:sp>
        <p:nvSpPr>
          <p:cNvPr id="3" name="Content Placeholder 2"/>
          <p:cNvSpPr>
            <a:spLocks noGrp="1"/>
          </p:cNvSpPr>
          <p:nvPr>
            <p:ph idx="1"/>
          </p:nvPr>
        </p:nvSpPr>
        <p:spPr/>
        <p:txBody>
          <a:bodyPr/>
          <a:lstStyle/>
          <a:p>
            <a:endParaRPr lang="en-US" dirty="0" smtClean="0"/>
          </a:p>
          <a:p>
            <a:endParaRPr lang="en-US" dirty="0"/>
          </a:p>
        </p:txBody>
      </p:sp>
      <p:sp>
        <p:nvSpPr>
          <p:cNvPr id="4" name="TextBox 3"/>
          <p:cNvSpPr txBox="1"/>
          <p:nvPr/>
        </p:nvSpPr>
        <p:spPr>
          <a:xfrm>
            <a:off x="1813560" y="3690818"/>
            <a:ext cx="4907280" cy="1569660"/>
          </a:xfrm>
          <a:prstGeom prst="rect">
            <a:avLst/>
          </a:prstGeom>
          <a:noFill/>
        </p:spPr>
        <p:txBody>
          <a:bodyPr wrap="square" rtlCol="0">
            <a:spAutoFit/>
          </a:bodyPr>
          <a:lstStyle/>
          <a:p>
            <a:pPr algn="ctr"/>
            <a:r>
              <a:rPr lang="en-US" sz="9600" dirty="0" smtClean="0"/>
              <a:t>Q&amp;A</a:t>
            </a:r>
            <a:endParaRPr lang="en-US" sz="9600" dirty="0"/>
          </a:p>
        </p:txBody>
      </p:sp>
      <p:sp>
        <p:nvSpPr>
          <p:cNvPr id="6" name="TextBox 5"/>
          <p:cNvSpPr txBox="1"/>
          <p:nvPr/>
        </p:nvSpPr>
        <p:spPr>
          <a:xfrm>
            <a:off x="0" y="1890401"/>
            <a:ext cx="9144000" cy="923330"/>
          </a:xfrm>
          <a:prstGeom prst="rect">
            <a:avLst/>
          </a:prstGeom>
          <a:noFill/>
        </p:spPr>
        <p:txBody>
          <a:bodyPr wrap="square" rtlCol="0">
            <a:spAutoFit/>
          </a:bodyPr>
          <a:lstStyle/>
          <a:p>
            <a:pPr algn="ctr"/>
            <a:r>
              <a:rPr lang="en-US" altLang="zh-CN" sz="5400" dirty="0" smtClean="0"/>
              <a:t>Thank you for your attention! </a:t>
            </a:r>
            <a:endParaRPr lang="en-US" sz="5400" dirty="0"/>
          </a:p>
        </p:txBody>
      </p:sp>
    </p:spTree>
    <p:extLst>
      <p:ext uri="{BB962C8B-B14F-4D97-AF65-F5344CB8AC3E}">
        <p14:creationId xmlns="" xmlns:p14="http://schemas.microsoft.com/office/powerpoint/2010/main" val="3464274646"/>
      </p:ext>
    </p:extLst>
  </p:cSld>
  <p:clrMapOvr>
    <a:masterClrMapping/>
  </p:clrMapOvr>
  <p:transition>
    <p:push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Introduction</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dirty="0" err="1" smtClean="0"/>
              <a:t>S</a:t>
            </a:r>
            <a:r>
              <a:rPr lang="en-US" altLang="zh-CN" dirty="0" err="1" smtClean="0"/>
              <a:t>uperpixel</a:t>
            </a:r>
            <a:endParaRPr lang="en-US" dirty="0" smtClean="0"/>
          </a:p>
        </p:txBody>
      </p:sp>
      <p:pic>
        <p:nvPicPr>
          <p:cNvPr id="611329" name="Picture 1"/>
          <p:cNvPicPr>
            <a:picLocks noChangeAspect="1" noChangeArrowheads="1"/>
          </p:cNvPicPr>
          <p:nvPr/>
        </p:nvPicPr>
        <p:blipFill>
          <a:blip r:embed="rId3"/>
          <a:srcRect/>
          <a:stretch>
            <a:fillRect/>
          </a:stretch>
        </p:blipFill>
        <p:spPr bwMode="auto">
          <a:xfrm>
            <a:off x="1090548" y="1643050"/>
            <a:ext cx="2193043" cy="3286148"/>
          </a:xfrm>
          <a:prstGeom prst="rect">
            <a:avLst/>
          </a:prstGeom>
          <a:noFill/>
          <a:ln w="9525">
            <a:noFill/>
            <a:miter lim="800000"/>
            <a:headEnd/>
            <a:tailEnd/>
          </a:ln>
          <a:effectLst/>
        </p:spPr>
      </p:pic>
      <p:pic>
        <p:nvPicPr>
          <p:cNvPr id="611330" name="Picture 2"/>
          <p:cNvPicPr>
            <a:picLocks noChangeAspect="1" noChangeArrowheads="1"/>
          </p:cNvPicPr>
          <p:nvPr/>
        </p:nvPicPr>
        <p:blipFill>
          <a:blip r:embed="rId4"/>
          <a:srcRect/>
          <a:stretch>
            <a:fillRect/>
          </a:stretch>
        </p:blipFill>
        <p:spPr bwMode="auto">
          <a:xfrm>
            <a:off x="3283591" y="1643050"/>
            <a:ext cx="2193043" cy="3286148"/>
          </a:xfrm>
          <a:prstGeom prst="rect">
            <a:avLst/>
          </a:prstGeom>
          <a:noFill/>
          <a:ln w="9525">
            <a:noFill/>
            <a:miter lim="800000"/>
            <a:headEnd/>
            <a:tailEnd/>
          </a:ln>
          <a:effectLst/>
        </p:spPr>
      </p:pic>
      <p:pic>
        <p:nvPicPr>
          <p:cNvPr id="611331" name="Picture 3"/>
          <p:cNvPicPr>
            <a:picLocks noChangeAspect="1" noChangeArrowheads="1"/>
          </p:cNvPicPr>
          <p:nvPr/>
        </p:nvPicPr>
        <p:blipFill>
          <a:blip r:embed="rId5"/>
          <a:srcRect/>
          <a:stretch>
            <a:fillRect/>
          </a:stretch>
        </p:blipFill>
        <p:spPr bwMode="auto">
          <a:xfrm>
            <a:off x="5476634" y="1643050"/>
            <a:ext cx="2193043" cy="3286148"/>
          </a:xfrm>
          <a:prstGeom prst="rect">
            <a:avLst/>
          </a:prstGeom>
          <a:noFill/>
          <a:ln w="9525">
            <a:noFill/>
            <a:miter lim="800000"/>
            <a:headEnd/>
            <a:tailEnd/>
          </a:ln>
          <a:effectLst/>
        </p:spPr>
      </p:pic>
      <p:sp>
        <p:nvSpPr>
          <p:cNvPr id="12" name="左大括号 11"/>
          <p:cNvSpPr/>
          <p:nvPr/>
        </p:nvSpPr>
        <p:spPr>
          <a:xfrm rot="16200000">
            <a:off x="4101949" y="2945809"/>
            <a:ext cx="495943" cy="4556501"/>
          </a:xfrm>
          <a:prstGeom prst="leftBrace">
            <a:avLst/>
          </a:prstGeom>
          <a:ln w="38100"/>
        </p:spPr>
        <p:style>
          <a:lnRef idx="2">
            <a:schemeClr val="accent4"/>
          </a:lnRef>
          <a:fillRef idx="0">
            <a:schemeClr val="accent4"/>
          </a:fillRef>
          <a:effectRef idx="1">
            <a:schemeClr val="accent4"/>
          </a:effectRef>
          <a:fontRef idx="minor">
            <a:schemeClr val="tx1"/>
          </a:fontRef>
        </p:style>
        <p:txBody>
          <a:bodyPr rtlCol="0" anchor="ctr"/>
          <a:lstStyle/>
          <a:p>
            <a:pPr algn="ctr"/>
            <a:endParaRPr lang="zh-CN" altLang="en-US" dirty="0"/>
          </a:p>
        </p:txBody>
      </p:sp>
      <p:sp>
        <p:nvSpPr>
          <p:cNvPr id="13" name="TextBox 12"/>
          <p:cNvSpPr txBox="1"/>
          <p:nvPr/>
        </p:nvSpPr>
        <p:spPr>
          <a:xfrm>
            <a:off x="714348" y="5472031"/>
            <a:ext cx="7858180" cy="923330"/>
          </a:xfrm>
          <a:prstGeom prst="rect">
            <a:avLst/>
          </a:prstGeom>
          <a:noFill/>
        </p:spPr>
        <p:txBody>
          <a:bodyPr wrap="square" rtlCol="0">
            <a:spAutoFit/>
          </a:bodyPr>
          <a:lstStyle/>
          <a:p>
            <a:r>
              <a:rPr lang="zh-CN" altLang="en-US" dirty="0" smtClean="0"/>
              <a:t>人类视觉感知到的图像信息并不是从某一个孤立的像素点得到的，而是从由大量像素点组合而成的区域得到的，孤立的单一像素点并没有具体的实际意义，只有许多像素点组合在一起才对人类的视觉感知有意义。</a:t>
            </a:r>
            <a:endParaRPr lang="zh-CN" alt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Introduction</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dirty="0" err="1" smtClean="0"/>
              <a:t>S</a:t>
            </a:r>
            <a:r>
              <a:rPr lang="en-US" altLang="zh-CN" dirty="0" err="1" smtClean="0"/>
              <a:t>uperpixel</a:t>
            </a:r>
            <a:endParaRPr lang="en-US" dirty="0" smtClean="0"/>
          </a:p>
        </p:txBody>
      </p:sp>
      <p:pic>
        <p:nvPicPr>
          <p:cNvPr id="5" name="Picture 2" descr="C:\Users\haida2416\AppData\Roaming\Tencent\Users\2350686505\QQ\WinTemp\RichOle\@OE95@X7067}AR6LKE~IJ$1.png"/>
          <p:cNvPicPr>
            <a:picLocks noChangeAspect="1" noChangeArrowheads="1"/>
          </p:cNvPicPr>
          <p:nvPr/>
        </p:nvPicPr>
        <p:blipFill>
          <a:blip r:embed="rId3"/>
          <a:srcRect/>
          <a:stretch>
            <a:fillRect/>
          </a:stretch>
        </p:blipFill>
        <p:spPr bwMode="auto">
          <a:xfrm>
            <a:off x="1571604" y="1571612"/>
            <a:ext cx="6144151" cy="3231369"/>
          </a:xfrm>
          <a:prstGeom prst="rect">
            <a:avLst/>
          </a:prstGeom>
          <a:noFill/>
        </p:spPr>
      </p:pic>
      <p:sp>
        <p:nvSpPr>
          <p:cNvPr id="7" name="左大括号 6"/>
          <p:cNvSpPr/>
          <p:nvPr/>
        </p:nvSpPr>
        <p:spPr>
          <a:xfrm rot="16200000">
            <a:off x="4101949" y="2772702"/>
            <a:ext cx="495943" cy="4556501"/>
          </a:xfrm>
          <a:prstGeom prst="leftBrace">
            <a:avLst/>
          </a:prstGeom>
          <a:ln w="38100"/>
        </p:spPr>
        <p:style>
          <a:lnRef idx="2">
            <a:schemeClr val="accent4"/>
          </a:lnRef>
          <a:fillRef idx="0">
            <a:schemeClr val="accent4"/>
          </a:fillRef>
          <a:effectRef idx="1">
            <a:schemeClr val="accent4"/>
          </a:effectRef>
          <a:fontRef idx="minor">
            <a:schemeClr val="tx1"/>
          </a:fontRef>
        </p:style>
        <p:txBody>
          <a:bodyPr rtlCol="0" anchor="ctr"/>
          <a:lstStyle/>
          <a:p>
            <a:pPr algn="ctr"/>
            <a:endParaRPr lang="zh-CN" altLang="en-US" dirty="0"/>
          </a:p>
        </p:txBody>
      </p:sp>
      <p:sp>
        <p:nvSpPr>
          <p:cNvPr id="8" name="TextBox 7"/>
          <p:cNvSpPr txBox="1"/>
          <p:nvPr/>
        </p:nvSpPr>
        <p:spPr>
          <a:xfrm>
            <a:off x="785786" y="5472031"/>
            <a:ext cx="7591732" cy="923330"/>
          </a:xfrm>
          <a:prstGeom prst="rect">
            <a:avLst/>
          </a:prstGeom>
          <a:noFill/>
        </p:spPr>
        <p:txBody>
          <a:bodyPr wrap="square" rtlCol="0">
            <a:spAutoFit/>
          </a:bodyPr>
          <a:lstStyle/>
          <a:p>
            <a:r>
              <a:rPr lang="zh-CN" altLang="en-US" dirty="0" smtClean="0"/>
              <a:t>超像素，是指具有相似纹理、颜色、亮度等特征的相邻像素构成的图像块。这些图像块大都没有破坏图像的边界信息，而且还保留了对图像进行进一步分割的有效信息。</a:t>
            </a:r>
            <a:endParaRPr lang="en-US" dirty="0"/>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Introduction</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dirty="0" err="1" smtClean="0"/>
              <a:t>S</a:t>
            </a:r>
            <a:r>
              <a:rPr lang="en-US" altLang="zh-CN" dirty="0" err="1" smtClean="0"/>
              <a:t>uperpixel</a:t>
            </a:r>
            <a:r>
              <a:rPr lang="en-US" altLang="zh-CN" dirty="0" smtClean="0"/>
              <a:t> Segmentation</a:t>
            </a:r>
            <a:endParaRPr lang="en-US" dirty="0" smtClean="0"/>
          </a:p>
        </p:txBody>
      </p:sp>
      <p:sp>
        <p:nvSpPr>
          <p:cNvPr id="7" name="左大括号 6"/>
          <p:cNvSpPr/>
          <p:nvPr/>
        </p:nvSpPr>
        <p:spPr>
          <a:xfrm rot="16200000">
            <a:off x="4101949" y="2260100"/>
            <a:ext cx="495943" cy="4556501"/>
          </a:xfrm>
          <a:prstGeom prst="leftBrace">
            <a:avLst/>
          </a:prstGeom>
          <a:ln w="38100"/>
        </p:spPr>
        <p:style>
          <a:lnRef idx="2">
            <a:schemeClr val="accent4"/>
          </a:lnRef>
          <a:fillRef idx="0">
            <a:schemeClr val="accent4"/>
          </a:fillRef>
          <a:effectRef idx="1">
            <a:schemeClr val="accent4"/>
          </a:effectRef>
          <a:fontRef idx="minor">
            <a:schemeClr val="tx1"/>
          </a:fontRef>
        </p:style>
        <p:txBody>
          <a:bodyPr rtlCol="0" anchor="ctr"/>
          <a:lstStyle/>
          <a:p>
            <a:pPr algn="ctr"/>
            <a:endParaRPr lang="zh-CN" altLang="en-US" dirty="0"/>
          </a:p>
        </p:txBody>
      </p:sp>
      <p:sp>
        <p:nvSpPr>
          <p:cNvPr id="8" name="TextBox 7"/>
          <p:cNvSpPr txBox="1"/>
          <p:nvPr/>
        </p:nvSpPr>
        <p:spPr>
          <a:xfrm>
            <a:off x="714348" y="5253633"/>
            <a:ext cx="7663170" cy="923330"/>
          </a:xfrm>
          <a:prstGeom prst="rect">
            <a:avLst/>
          </a:prstGeom>
          <a:noFill/>
        </p:spPr>
        <p:txBody>
          <a:bodyPr wrap="square" rtlCol="0">
            <a:spAutoFit/>
          </a:bodyPr>
          <a:lstStyle/>
          <a:p>
            <a:r>
              <a:rPr lang="zh-CN" altLang="en-US" dirty="0" smtClean="0"/>
              <a:t>使用了超像素后可以有效地减少图像局部信息冗余，使图像处理的复杂度和运算量大大降低，目前被广泛地应用于计算机视觉领域中，并且常作为图像分割和模式识别的初始阶段。</a:t>
            </a:r>
            <a:endParaRPr lang="en-US" dirty="0"/>
          </a:p>
        </p:txBody>
      </p:sp>
      <p:pic>
        <p:nvPicPr>
          <p:cNvPr id="9" name="Picture 5"/>
          <p:cNvPicPr>
            <a:picLocks noChangeAspect="1" noChangeArrowheads="1"/>
          </p:cNvPicPr>
          <p:nvPr/>
        </p:nvPicPr>
        <p:blipFill>
          <a:blip r:embed="rId3" cstate="print"/>
          <a:srcRect/>
          <a:stretch>
            <a:fillRect/>
          </a:stretch>
        </p:blipFill>
        <p:spPr bwMode="auto">
          <a:xfrm>
            <a:off x="1000100" y="1875993"/>
            <a:ext cx="3500460" cy="2195948"/>
          </a:xfrm>
          <a:prstGeom prst="rect">
            <a:avLst/>
          </a:prstGeom>
          <a:noFill/>
          <a:ln w="9525">
            <a:noFill/>
            <a:miter lim="800000"/>
            <a:headEnd/>
            <a:tailEnd/>
          </a:ln>
          <a:effectLst/>
        </p:spPr>
      </p:pic>
      <p:pic>
        <p:nvPicPr>
          <p:cNvPr id="10" name="Picture 8"/>
          <p:cNvPicPr>
            <a:picLocks noChangeAspect="1" noChangeArrowheads="1"/>
          </p:cNvPicPr>
          <p:nvPr/>
        </p:nvPicPr>
        <p:blipFill>
          <a:blip r:embed="rId4" cstate="print"/>
          <a:srcRect/>
          <a:stretch>
            <a:fillRect/>
          </a:stretch>
        </p:blipFill>
        <p:spPr bwMode="auto">
          <a:xfrm>
            <a:off x="4500560" y="1875995"/>
            <a:ext cx="3500461" cy="2195946"/>
          </a:xfrm>
          <a:prstGeom prst="rect">
            <a:avLst/>
          </a:prstGeom>
          <a:noFill/>
          <a:ln w="9525">
            <a:noFill/>
            <a:miter lim="800000"/>
            <a:headEnd/>
            <a:tailEnd/>
          </a:ln>
          <a:effectLst/>
        </p:spPr>
      </p:pic>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Introduction</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dirty="0" smtClean="0"/>
              <a:t> History of </a:t>
            </a:r>
            <a:r>
              <a:rPr lang="en-US" dirty="0" err="1" smtClean="0"/>
              <a:t>S</a:t>
            </a:r>
            <a:r>
              <a:rPr lang="en-US" altLang="zh-CN" dirty="0" err="1" smtClean="0"/>
              <a:t>uperpixel</a:t>
            </a:r>
            <a:r>
              <a:rPr lang="en-US" altLang="zh-CN" dirty="0" smtClean="0"/>
              <a:t> Segmentation</a:t>
            </a:r>
            <a:endParaRPr lang="en-US" dirty="0" smtClean="0"/>
          </a:p>
          <a:p>
            <a:pPr marL="990600" lvl="1" indent="-533400">
              <a:lnSpc>
                <a:spcPct val="150000"/>
              </a:lnSpc>
              <a:buFont typeface="Wingdings" pitchFamily="2" charset="2"/>
              <a:buChar char="Ø"/>
            </a:pPr>
            <a:r>
              <a:rPr lang="en-US" altLang="zh-CN" dirty="0" err="1" smtClean="0"/>
              <a:t>Ren</a:t>
            </a:r>
            <a:r>
              <a:rPr lang="en-US" altLang="zh-CN" dirty="0" smtClean="0"/>
              <a:t> </a:t>
            </a:r>
            <a:r>
              <a:rPr lang="zh-CN" altLang="en-US" dirty="0" smtClean="0"/>
              <a:t>等人于</a:t>
            </a:r>
            <a:r>
              <a:rPr lang="en-US" altLang="zh-CN" dirty="0" smtClean="0"/>
              <a:t>2003</a:t>
            </a:r>
            <a:r>
              <a:rPr lang="zh-CN" altLang="en-US" dirty="0" smtClean="0"/>
              <a:t>年最早提出了超像素这一概念。</a:t>
            </a:r>
            <a:endParaRPr lang="en-US" altLang="zh-CN" dirty="0" smtClean="0"/>
          </a:p>
          <a:p>
            <a:pPr marL="990600" lvl="1" indent="-533400">
              <a:lnSpc>
                <a:spcPct val="150000"/>
              </a:lnSpc>
              <a:buFont typeface="Wingdings" pitchFamily="2" charset="2"/>
              <a:buChar char="Ø"/>
            </a:pPr>
            <a:r>
              <a:rPr lang="en-US" altLang="zh-CN" dirty="0" err="1" smtClean="0"/>
              <a:t>Felzenszwalb</a:t>
            </a:r>
            <a:r>
              <a:rPr lang="en-US" altLang="zh-CN" dirty="0" smtClean="0"/>
              <a:t> </a:t>
            </a:r>
            <a:r>
              <a:rPr lang="zh-CN" altLang="en-US" dirty="0" smtClean="0"/>
              <a:t>等人于</a:t>
            </a:r>
            <a:r>
              <a:rPr lang="en-US" altLang="zh-CN" dirty="0" smtClean="0"/>
              <a:t>2004 </a:t>
            </a:r>
            <a:r>
              <a:rPr lang="zh-CN" altLang="en-US" dirty="0" smtClean="0"/>
              <a:t>年提出了一种基于图的超像素分割方法。主要是一种“小而合并”的思想。</a:t>
            </a:r>
            <a:endParaRPr lang="en-US" dirty="0" smtClean="0"/>
          </a:p>
          <a:p>
            <a:pPr marL="990600" lvl="1" indent="-533400">
              <a:lnSpc>
                <a:spcPct val="150000"/>
              </a:lnSpc>
              <a:buFont typeface="Wingdings" pitchFamily="2" charset="2"/>
              <a:buChar char="Ø"/>
            </a:pPr>
            <a:r>
              <a:rPr lang="en-US" altLang="zh-CN" dirty="0" err="1" smtClean="0"/>
              <a:t>Levinshtein</a:t>
            </a:r>
            <a:r>
              <a:rPr lang="en-US" altLang="zh-CN" dirty="0" smtClean="0"/>
              <a:t> </a:t>
            </a:r>
            <a:r>
              <a:rPr lang="zh-CN" altLang="en-US" dirty="0" smtClean="0"/>
              <a:t>等人于</a:t>
            </a:r>
            <a:r>
              <a:rPr lang="en-US" altLang="zh-CN" dirty="0" smtClean="0"/>
              <a:t>2009</a:t>
            </a:r>
            <a:r>
              <a:rPr lang="zh-CN" altLang="en-US" dirty="0" smtClean="0"/>
              <a:t>年采用了一种基于几何流的水平集方法，能快速地产生超像素。</a:t>
            </a:r>
            <a:endParaRPr lang="en-US" dirty="0" smtClean="0"/>
          </a:p>
          <a:p>
            <a:pPr marL="990600" lvl="1" indent="-533400">
              <a:lnSpc>
                <a:spcPct val="150000"/>
              </a:lnSpc>
              <a:buFont typeface="Wingdings" pitchFamily="2" charset="2"/>
              <a:buChar char="Ø"/>
            </a:pPr>
            <a:r>
              <a:rPr lang="en-US" altLang="zh-CN" dirty="0" err="1" smtClean="0"/>
              <a:t>Achanta</a:t>
            </a:r>
            <a:r>
              <a:rPr lang="zh-CN" altLang="en-US" dirty="0" smtClean="0"/>
              <a:t>等人于</a:t>
            </a:r>
            <a:r>
              <a:rPr lang="en-US" altLang="zh-CN" dirty="0" smtClean="0"/>
              <a:t>2012</a:t>
            </a:r>
            <a:r>
              <a:rPr lang="zh-CN" altLang="en-US" dirty="0" smtClean="0"/>
              <a:t>年在</a:t>
            </a:r>
            <a:r>
              <a:rPr lang="en-US" altLang="zh-CN" dirty="0" smtClean="0"/>
              <a:t>TPAMI</a:t>
            </a:r>
            <a:r>
              <a:rPr lang="zh-CN" altLang="en-US" dirty="0" smtClean="0"/>
              <a:t>发表论文</a:t>
            </a:r>
            <a:r>
              <a:rPr lang="en-US" altLang="zh-CN" dirty="0" smtClean="0"/>
              <a:t>SLIC</a:t>
            </a:r>
            <a:r>
              <a:rPr lang="zh-CN" altLang="en-US" dirty="0" smtClean="0"/>
              <a:t>。</a:t>
            </a:r>
            <a:endParaRPr lang="en-US" dirty="0" smtClean="0"/>
          </a:p>
          <a:p>
            <a:pPr marL="990600" lvl="1" indent="-533400">
              <a:lnSpc>
                <a:spcPct val="150000"/>
              </a:lnSpc>
              <a:buFont typeface="Wingdings" pitchFamily="2" charset="2"/>
              <a:buChar char="Ø"/>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Introduction</a:t>
            </a:r>
            <a:endParaRPr lang="en-US" dirty="0"/>
          </a:p>
        </p:txBody>
      </p:sp>
      <p:sp>
        <p:nvSpPr>
          <p:cNvPr id="3" name="Content Placeholder 2"/>
          <p:cNvSpPr>
            <a:spLocks noGrp="1"/>
          </p:cNvSpPr>
          <p:nvPr>
            <p:ph idx="1"/>
          </p:nvPr>
        </p:nvSpPr>
        <p:spPr>
          <a:xfrm>
            <a:off x="295835" y="669130"/>
            <a:ext cx="8516471" cy="5315903"/>
          </a:xfrm>
        </p:spPr>
        <p:txBody>
          <a:bodyPr>
            <a:normAutofit/>
          </a:bodyPr>
          <a:lstStyle/>
          <a:p>
            <a:pPr>
              <a:lnSpc>
                <a:spcPct val="150000"/>
              </a:lnSpc>
              <a:buFont typeface="Wingdings" pitchFamily="2" charset="2"/>
              <a:buChar char="ü"/>
            </a:pPr>
            <a:r>
              <a:rPr lang="zh-CN" altLang="en-US" dirty="0" smtClean="0"/>
              <a:t>基于图论的超像素分割方法</a:t>
            </a:r>
          </a:p>
          <a:p>
            <a:pPr lvl="1">
              <a:lnSpc>
                <a:spcPct val="150000"/>
              </a:lnSpc>
              <a:buFont typeface="Wingdings" pitchFamily="2" charset="2"/>
              <a:buChar char="Ø"/>
            </a:pPr>
            <a:r>
              <a:rPr lang="en-US" altLang="zh-CN" dirty="0" smtClean="0"/>
              <a:t>Normalized cuts</a:t>
            </a:r>
          </a:p>
          <a:p>
            <a:pPr lvl="1">
              <a:lnSpc>
                <a:spcPct val="150000"/>
              </a:lnSpc>
              <a:buFont typeface="Wingdings" pitchFamily="2" charset="2"/>
              <a:buChar char="Ø"/>
            </a:pPr>
            <a:r>
              <a:rPr lang="en-US" altLang="zh-CN" dirty="0" smtClean="0"/>
              <a:t>Graph-based segmentation</a:t>
            </a:r>
          </a:p>
          <a:p>
            <a:pPr>
              <a:lnSpc>
                <a:spcPct val="150000"/>
              </a:lnSpc>
              <a:buFont typeface="Wingdings" pitchFamily="2" charset="2"/>
              <a:buChar char="ü"/>
            </a:pPr>
            <a:r>
              <a:rPr lang="zh-CN" altLang="en-US" dirty="0" smtClean="0"/>
              <a:t>基于梯度上升的超像素分割方法</a:t>
            </a:r>
            <a:endParaRPr lang="en-US" altLang="en-US" dirty="0" smtClean="0"/>
          </a:p>
          <a:p>
            <a:pPr lvl="1">
              <a:lnSpc>
                <a:spcPct val="150000"/>
              </a:lnSpc>
              <a:buFont typeface="Wingdings" pitchFamily="2" charset="2"/>
              <a:buChar char="Ø"/>
            </a:pPr>
            <a:r>
              <a:rPr lang="en-US" altLang="zh-CN" dirty="0" smtClean="0"/>
              <a:t>Mean shift </a:t>
            </a:r>
            <a:r>
              <a:rPr lang="zh-CN" altLang="en-US" dirty="0" smtClean="0"/>
              <a:t>算法</a:t>
            </a:r>
            <a:endParaRPr lang="en-US" altLang="zh-CN" dirty="0" smtClean="0"/>
          </a:p>
          <a:p>
            <a:pPr lvl="1">
              <a:lnSpc>
                <a:spcPct val="150000"/>
              </a:lnSpc>
              <a:buFont typeface="Wingdings" pitchFamily="2" charset="2"/>
              <a:buChar char="Ø"/>
            </a:pPr>
            <a:r>
              <a:rPr lang="en-US" altLang="zh-CN" dirty="0" err="1" smtClean="0"/>
              <a:t>TurboPixels</a:t>
            </a:r>
            <a:endParaRPr lang="en-US" altLang="zh-CN" dirty="0" smtClean="0"/>
          </a:p>
          <a:p>
            <a:pPr lvl="1">
              <a:lnSpc>
                <a:spcPct val="150000"/>
              </a:lnSpc>
              <a:buFont typeface="Wingdings" pitchFamily="2" charset="2"/>
              <a:buChar char="Ø"/>
            </a:pPr>
            <a:r>
              <a:rPr lang="en-US" altLang="zh-CN" dirty="0" smtClean="0"/>
              <a:t>SLIC</a:t>
            </a:r>
          </a:p>
          <a:p>
            <a:pPr marL="990600" lvl="1" indent="-533400">
              <a:lnSpc>
                <a:spcPct val="150000"/>
              </a:lnSpc>
              <a:buFont typeface="Wingdings" pitchFamily="2" charset="2"/>
              <a:buChar char="Ø"/>
            </a:pPr>
            <a:endParaRPr lang="th-TH" altLang="zh-CN" dirty="0" smtClean="0"/>
          </a:p>
          <a:p>
            <a:endParaRPr lang="en-US" altLang="zh-CN" dirty="0" smtClean="0"/>
          </a:p>
          <a:p>
            <a:endParaRPr lang="en-US" dirty="0" smtClean="0"/>
          </a:p>
        </p:txBody>
      </p:sp>
      <p:sp>
        <p:nvSpPr>
          <p:cNvPr id="6" name="圆角矩形 7"/>
          <p:cNvSpPr/>
          <p:nvPr/>
        </p:nvSpPr>
        <p:spPr>
          <a:xfrm>
            <a:off x="176941" y="5357826"/>
            <a:ext cx="8754258" cy="1143008"/>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Learning a classification model for </a:t>
            </a:r>
            <a:r>
              <a:rPr lang="en-US" altLang="zh-CN" sz="1600" dirty="0" err="1" smtClean="0">
                <a:solidFill>
                  <a:schemeClr val="tx1"/>
                </a:solidFill>
                <a:latin typeface="Calibri Light" panose="020F0302020204030204" pitchFamily="34" charset="0"/>
                <a:hlinkClick r:id="rId4"/>
              </a:rPr>
              <a:t>segmentation.</a:t>
            </a:r>
            <a:r>
              <a:rPr lang="en-US" altLang="zh-CN" sz="1600" dirty="0" err="1" smtClean="0">
                <a:solidFill>
                  <a:schemeClr val="tx1"/>
                </a:solidFill>
                <a:latin typeface="Calibri Light" panose="020F0302020204030204" pitchFamily="34" charset="0"/>
              </a:rPr>
              <a:t>IEEE</a:t>
            </a:r>
            <a:r>
              <a:rPr lang="en-US" altLang="zh-CN" sz="1600" dirty="0" smtClean="0">
                <a:solidFill>
                  <a:schemeClr val="tx1"/>
                </a:solidFill>
                <a:latin typeface="Calibri Light" panose="020F0302020204030204" pitchFamily="34" charset="0"/>
              </a:rPr>
              <a:t> 2003, </a:t>
            </a:r>
            <a:r>
              <a:rPr lang="en-US" altLang="zh-CN" sz="1600" dirty="0" err="1" smtClean="0">
                <a:solidFill>
                  <a:schemeClr val="tx1"/>
                </a:solidFill>
                <a:latin typeface="Calibri Light" panose="020F0302020204030204" pitchFamily="34" charset="0"/>
              </a:rPr>
              <a:t>Ren</a:t>
            </a:r>
            <a:r>
              <a:rPr lang="en-US"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Efficient graph-based image segmentation.</a:t>
            </a:r>
            <a:r>
              <a:rPr lang="en-US" altLang="zh-CN" sz="1600" dirty="0" smtClean="0">
                <a:solidFill>
                  <a:schemeClr val="tx1"/>
                </a:solidFill>
                <a:latin typeface="Calibri Light" panose="020F0302020204030204" pitchFamily="34" charset="0"/>
              </a:rPr>
              <a:t>IJCV,2004, Pedro F et. al.</a:t>
            </a:r>
          </a:p>
          <a:p>
            <a:pPr marL="342900" indent="-342900" algn="just">
              <a:lnSpc>
                <a:spcPct val="80000"/>
              </a:lnSpc>
              <a:spcBef>
                <a:spcPts val="300"/>
              </a:spcBef>
              <a:spcAft>
                <a:spcPts val="300"/>
              </a:spcAft>
              <a:buBlip>
                <a:blip r:embed="rId3"/>
              </a:buBlip>
            </a:pPr>
            <a:r>
              <a:rPr lang="en-US" altLang="zh-CN" sz="1600" dirty="0" smtClean="0">
                <a:solidFill>
                  <a:schemeClr val="tx1"/>
                </a:solidFill>
                <a:latin typeface="Calibri Light" panose="020F0302020204030204" pitchFamily="34" charset="0"/>
                <a:hlinkClick r:id="rId4"/>
              </a:rPr>
              <a:t>Fast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using geometric flows. </a:t>
            </a:r>
            <a:r>
              <a:rPr lang="en-US" altLang="zh-CN" sz="1600" dirty="0" smtClean="0">
                <a:solidFill>
                  <a:schemeClr val="tx1"/>
                </a:solidFill>
                <a:latin typeface="Calibri Light" panose="020F0302020204030204" pitchFamily="34" charset="0"/>
              </a:rPr>
              <a:t>IEEE 2009 . Alex </a:t>
            </a:r>
            <a:r>
              <a:rPr lang="en-US" altLang="zh-CN" sz="1600" dirty="0" err="1" smtClean="0">
                <a:solidFill>
                  <a:schemeClr val="tx1"/>
                </a:solidFill>
                <a:latin typeface="Calibri Light" panose="020F0302020204030204" pitchFamily="34" charset="0"/>
              </a:rPr>
              <a:t>Levinshtein</a:t>
            </a:r>
            <a:r>
              <a:rPr lang="en-US" altLang="zh-CN" sz="1600" dirty="0" smtClean="0">
                <a:solidFill>
                  <a:schemeClr val="tx1"/>
                </a:solidFill>
                <a:latin typeface="Calibri Light" panose="020F0302020204030204" pitchFamily="34" charset="0"/>
              </a:rPr>
              <a:t> et .al.</a:t>
            </a:r>
          </a:p>
          <a:p>
            <a:pPr marL="342900" indent="-342900" algn="just">
              <a:lnSpc>
                <a:spcPct val="80000"/>
              </a:lnSpc>
              <a:spcBef>
                <a:spcPts val="300"/>
              </a:spcBef>
              <a:spcAft>
                <a:spcPts val="300"/>
              </a:spcAft>
              <a:buBlip>
                <a:blip r:embed="rId3"/>
              </a:buBlip>
            </a:pPr>
            <a:r>
              <a:rPr lang="en-US" altLang="zh-CN" sz="1600" dirty="0" err="1" smtClean="0">
                <a:solidFill>
                  <a:schemeClr val="tx1"/>
                </a:solidFill>
                <a:latin typeface="Calibri Light" panose="020F0302020204030204" pitchFamily="34" charset="0"/>
                <a:hlinkClick r:id="rId4"/>
              </a:rPr>
              <a:t>Slic</a:t>
            </a:r>
            <a:r>
              <a:rPr lang="en-US" altLang="zh-CN" sz="1600" dirty="0" smtClean="0">
                <a:solidFill>
                  <a:schemeClr val="tx1"/>
                </a:solidFill>
                <a:latin typeface="Calibri Light" panose="020F0302020204030204" pitchFamily="34" charset="0"/>
                <a:hlinkClick r:id="rId4"/>
              </a:rPr>
              <a:t> </a:t>
            </a:r>
            <a:r>
              <a:rPr lang="en-US" altLang="zh-CN" sz="1600" dirty="0" err="1" smtClean="0">
                <a:solidFill>
                  <a:schemeClr val="tx1"/>
                </a:solidFill>
                <a:latin typeface="Calibri Light" panose="020F0302020204030204" pitchFamily="34" charset="0"/>
                <a:hlinkClick r:id="rId4"/>
              </a:rPr>
              <a:t>superpixels</a:t>
            </a:r>
            <a:r>
              <a:rPr lang="en-US" altLang="zh-CN" sz="1600" dirty="0" smtClean="0">
                <a:solidFill>
                  <a:schemeClr val="tx1"/>
                </a:solidFill>
                <a:latin typeface="Calibri Light" panose="020F0302020204030204" pitchFamily="34" charset="0"/>
                <a:hlinkClick r:id="rId4"/>
              </a:rPr>
              <a:t> compared to state-of-the-art </a:t>
            </a:r>
            <a:r>
              <a:rPr lang="en-US" altLang="zh-CN" sz="1600" dirty="0" err="1" smtClean="0">
                <a:solidFill>
                  <a:schemeClr val="tx1"/>
                </a:solidFill>
                <a:latin typeface="Calibri Light" panose="020F0302020204030204" pitchFamily="34" charset="0"/>
                <a:hlinkClick r:id="rId4"/>
              </a:rPr>
              <a:t>superpixel</a:t>
            </a:r>
            <a:r>
              <a:rPr lang="en-US" altLang="zh-CN" sz="1600" dirty="0" smtClean="0">
                <a:solidFill>
                  <a:schemeClr val="tx1"/>
                </a:solidFill>
                <a:latin typeface="Calibri Light" panose="020F0302020204030204" pitchFamily="34" charset="0"/>
                <a:hlinkClick r:id="rId4"/>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latin typeface="Times New Roman" pitchFamily="18" charset="0"/>
                <a:cs typeface="Times New Roman" pitchFamily="18" charset="0"/>
              </a:rPr>
              <a:t>SLIC</a:t>
            </a:r>
            <a:endParaRPr lang="en-US" dirty="0"/>
          </a:p>
        </p:txBody>
      </p:sp>
      <p:sp>
        <p:nvSpPr>
          <p:cNvPr id="3" name="Content Placeholder 2"/>
          <p:cNvSpPr>
            <a:spLocks noGrp="1"/>
          </p:cNvSpPr>
          <p:nvPr>
            <p:ph idx="1"/>
          </p:nvPr>
        </p:nvSpPr>
        <p:spPr>
          <a:xfrm>
            <a:off x="295835" y="861060"/>
            <a:ext cx="8516471" cy="5315903"/>
          </a:xfrm>
        </p:spPr>
        <p:txBody>
          <a:bodyPr>
            <a:normAutofit/>
          </a:bodyPr>
          <a:lstStyle/>
          <a:p>
            <a:pPr marL="533400" indent="-533400">
              <a:buFont typeface="Wingdings" pitchFamily="2" charset="2"/>
              <a:buChar char="ü"/>
            </a:pPr>
            <a:r>
              <a:rPr lang="en-US" dirty="0" smtClean="0"/>
              <a:t>SLIC-</a:t>
            </a:r>
            <a:r>
              <a:rPr lang="en-US" altLang="zh-CN" dirty="0" smtClean="0"/>
              <a:t> Simple Linear Iterative Clustering</a:t>
            </a:r>
            <a:endParaRPr lang="en-US" dirty="0" smtClean="0"/>
          </a:p>
        </p:txBody>
      </p:sp>
      <p:pic>
        <p:nvPicPr>
          <p:cNvPr id="611329" name="Picture 1"/>
          <p:cNvPicPr>
            <a:picLocks noChangeAspect="1" noChangeArrowheads="1"/>
          </p:cNvPicPr>
          <p:nvPr/>
        </p:nvPicPr>
        <p:blipFill>
          <a:blip r:embed="rId3"/>
          <a:srcRect/>
          <a:stretch>
            <a:fillRect/>
          </a:stretch>
        </p:blipFill>
        <p:spPr bwMode="auto">
          <a:xfrm>
            <a:off x="1090548" y="1643050"/>
            <a:ext cx="2193043" cy="3286148"/>
          </a:xfrm>
          <a:prstGeom prst="rect">
            <a:avLst/>
          </a:prstGeom>
          <a:noFill/>
          <a:ln w="9525">
            <a:noFill/>
            <a:miter lim="800000"/>
            <a:headEnd/>
            <a:tailEnd/>
          </a:ln>
          <a:effectLst/>
        </p:spPr>
      </p:pic>
      <p:pic>
        <p:nvPicPr>
          <p:cNvPr id="611330" name="Picture 2"/>
          <p:cNvPicPr>
            <a:picLocks noChangeAspect="1" noChangeArrowheads="1"/>
          </p:cNvPicPr>
          <p:nvPr/>
        </p:nvPicPr>
        <p:blipFill>
          <a:blip r:embed="rId4"/>
          <a:srcRect/>
          <a:stretch>
            <a:fillRect/>
          </a:stretch>
        </p:blipFill>
        <p:spPr bwMode="auto">
          <a:xfrm>
            <a:off x="3283591" y="1643050"/>
            <a:ext cx="2193043" cy="3286148"/>
          </a:xfrm>
          <a:prstGeom prst="rect">
            <a:avLst/>
          </a:prstGeom>
          <a:noFill/>
          <a:ln w="9525">
            <a:noFill/>
            <a:miter lim="800000"/>
            <a:headEnd/>
            <a:tailEnd/>
          </a:ln>
          <a:effectLst/>
        </p:spPr>
      </p:pic>
      <p:pic>
        <p:nvPicPr>
          <p:cNvPr id="611331" name="Picture 3"/>
          <p:cNvPicPr>
            <a:picLocks noChangeAspect="1" noChangeArrowheads="1"/>
          </p:cNvPicPr>
          <p:nvPr/>
        </p:nvPicPr>
        <p:blipFill>
          <a:blip r:embed="rId5"/>
          <a:srcRect/>
          <a:stretch>
            <a:fillRect/>
          </a:stretch>
        </p:blipFill>
        <p:spPr bwMode="auto">
          <a:xfrm>
            <a:off x="5476634" y="1643050"/>
            <a:ext cx="2193043" cy="3286148"/>
          </a:xfrm>
          <a:prstGeom prst="rect">
            <a:avLst/>
          </a:prstGeom>
          <a:noFill/>
          <a:ln w="9525">
            <a:noFill/>
            <a:miter lim="800000"/>
            <a:headEnd/>
            <a:tailEnd/>
          </a:ln>
          <a:effectLst/>
        </p:spPr>
      </p:pic>
      <p:sp>
        <p:nvSpPr>
          <p:cNvPr id="9" name="圆角矩形 7"/>
          <p:cNvSpPr/>
          <p:nvPr/>
        </p:nvSpPr>
        <p:spPr>
          <a:xfrm>
            <a:off x="295834" y="5403288"/>
            <a:ext cx="8516472" cy="773675"/>
          </a:xfrm>
          <a:prstGeom prst="roundRect">
            <a:avLst/>
          </a:prstGeom>
          <a:solidFill>
            <a:srgbClr val="CFE9F4"/>
          </a:solidFill>
          <a:ln>
            <a:noFill/>
          </a:ln>
          <a:effectLst>
            <a:outerShdw blurRad="127000" dist="50800" dir="27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lnSpc>
                <a:spcPct val="80000"/>
              </a:lnSpc>
              <a:spcBef>
                <a:spcPts val="300"/>
              </a:spcBef>
              <a:spcAft>
                <a:spcPts val="300"/>
              </a:spcAft>
              <a:buBlip>
                <a:blip r:embed="rId6"/>
              </a:buBlip>
            </a:pPr>
            <a:r>
              <a:rPr lang="en-US" altLang="zh-CN" sz="1600" dirty="0" err="1" smtClean="0">
                <a:solidFill>
                  <a:schemeClr val="tx1"/>
                </a:solidFill>
                <a:latin typeface="Calibri Light" panose="020F0302020204030204" pitchFamily="34" charset="0"/>
                <a:hlinkClick r:id="rId7"/>
              </a:rPr>
              <a:t>Slic</a:t>
            </a:r>
            <a:r>
              <a:rPr lang="en-US" altLang="zh-CN" sz="1600" dirty="0" smtClean="0">
                <a:solidFill>
                  <a:schemeClr val="tx1"/>
                </a:solidFill>
                <a:latin typeface="Calibri Light" panose="020F0302020204030204" pitchFamily="34" charset="0"/>
                <a:hlinkClick r:id="rId7"/>
              </a:rPr>
              <a:t> </a:t>
            </a:r>
            <a:r>
              <a:rPr lang="en-US" altLang="zh-CN" sz="1600" dirty="0" err="1" smtClean="0">
                <a:solidFill>
                  <a:schemeClr val="tx1"/>
                </a:solidFill>
                <a:latin typeface="Calibri Light" panose="020F0302020204030204" pitchFamily="34" charset="0"/>
                <a:hlinkClick r:id="rId7"/>
              </a:rPr>
              <a:t>superpixels.</a:t>
            </a:r>
            <a:r>
              <a:rPr lang="en-US" altLang="zh-CN" sz="1600" dirty="0" err="1" smtClean="0">
                <a:solidFill>
                  <a:schemeClr val="tx1"/>
                </a:solidFill>
                <a:latin typeface="Calibri Light" panose="020F0302020204030204" pitchFamily="34" charset="0"/>
              </a:rPr>
              <a:t>Technical</a:t>
            </a:r>
            <a:r>
              <a:rPr lang="en-US" altLang="zh-CN" sz="1600" dirty="0" smtClean="0">
                <a:solidFill>
                  <a:schemeClr val="tx1"/>
                </a:solidFill>
                <a:latin typeface="Calibri Light" panose="020F0302020204030204" pitchFamily="34" charset="0"/>
              </a:rPr>
              <a:t> report,2010,Achanta,et .al.</a:t>
            </a:r>
            <a:endParaRPr lang="en-US" sz="1600" dirty="0" smtClean="0">
              <a:solidFill>
                <a:schemeClr val="tx1"/>
              </a:solidFill>
              <a:latin typeface="Calibri Light" panose="020F0302020204030204" pitchFamily="34" charset="0"/>
            </a:endParaRPr>
          </a:p>
          <a:p>
            <a:pPr marL="342900" indent="-342900" algn="just">
              <a:lnSpc>
                <a:spcPct val="80000"/>
              </a:lnSpc>
              <a:spcBef>
                <a:spcPts val="300"/>
              </a:spcBef>
              <a:spcAft>
                <a:spcPts val="300"/>
              </a:spcAft>
              <a:buBlip>
                <a:blip r:embed="rId6"/>
              </a:buBlip>
            </a:pPr>
            <a:r>
              <a:rPr lang="en-US" altLang="zh-CN" sz="1600" dirty="0" err="1" smtClean="0">
                <a:solidFill>
                  <a:schemeClr val="tx1"/>
                </a:solidFill>
                <a:latin typeface="Calibri Light" panose="020F0302020204030204" pitchFamily="34" charset="0"/>
                <a:hlinkClick r:id="rId7"/>
              </a:rPr>
              <a:t>Slic</a:t>
            </a:r>
            <a:r>
              <a:rPr lang="en-US" altLang="zh-CN" sz="1600" dirty="0" smtClean="0">
                <a:solidFill>
                  <a:schemeClr val="tx1"/>
                </a:solidFill>
                <a:latin typeface="Calibri Light" panose="020F0302020204030204" pitchFamily="34" charset="0"/>
                <a:hlinkClick r:id="rId7"/>
              </a:rPr>
              <a:t> </a:t>
            </a:r>
            <a:r>
              <a:rPr lang="en-US" altLang="zh-CN" sz="1600" dirty="0" err="1" smtClean="0">
                <a:solidFill>
                  <a:schemeClr val="tx1"/>
                </a:solidFill>
                <a:latin typeface="Calibri Light" panose="020F0302020204030204" pitchFamily="34" charset="0"/>
                <a:hlinkClick r:id="rId7"/>
              </a:rPr>
              <a:t>superpixels</a:t>
            </a:r>
            <a:r>
              <a:rPr lang="en-US" altLang="zh-CN" sz="1600" dirty="0" smtClean="0">
                <a:solidFill>
                  <a:schemeClr val="tx1"/>
                </a:solidFill>
                <a:latin typeface="Calibri Light" panose="020F0302020204030204" pitchFamily="34" charset="0"/>
                <a:hlinkClick r:id="rId7"/>
              </a:rPr>
              <a:t> compared to state-of-the-art </a:t>
            </a:r>
            <a:r>
              <a:rPr lang="en-US" altLang="zh-CN" sz="1600" dirty="0" err="1" smtClean="0">
                <a:solidFill>
                  <a:schemeClr val="tx1"/>
                </a:solidFill>
                <a:latin typeface="Calibri Light" panose="020F0302020204030204" pitchFamily="34" charset="0"/>
                <a:hlinkClick r:id="rId7"/>
              </a:rPr>
              <a:t>superpixel</a:t>
            </a:r>
            <a:r>
              <a:rPr lang="en-US" altLang="zh-CN" sz="1600" dirty="0" smtClean="0">
                <a:solidFill>
                  <a:schemeClr val="tx1"/>
                </a:solidFill>
                <a:latin typeface="Calibri Light" panose="020F0302020204030204" pitchFamily="34" charset="0"/>
                <a:hlinkClick r:id="rId7"/>
              </a:rPr>
              <a:t> methods. </a:t>
            </a:r>
            <a:r>
              <a:rPr lang="en-US" altLang="zh-CN" sz="1600" dirty="0" smtClean="0">
                <a:solidFill>
                  <a:schemeClr val="tx1"/>
                </a:solidFill>
                <a:latin typeface="Calibri Light" panose="020F0302020204030204" pitchFamily="34" charset="0"/>
              </a:rPr>
              <a:t>TPAMI,2012, </a:t>
            </a:r>
            <a:r>
              <a:rPr lang="en-US" altLang="zh-CN" sz="1600" dirty="0" err="1" smtClean="0">
                <a:solidFill>
                  <a:schemeClr val="tx1"/>
                </a:solidFill>
                <a:latin typeface="Calibri Light" panose="020F0302020204030204" pitchFamily="34" charset="0"/>
              </a:rPr>
              <a:t>Achanta,et</a:t>
            </a:r>
            <a:r>
              <a:rPr lang="en-US" altLang="zh-CN" sz="1600" dirty="0" smtClean="0">
                <a:solidFill>
                  <a:schemeClr val="tx1"/>
                </a:solidFill>
                <a:latin typeface="Calibri Light" panose="020F0302020204030204" pitchFamily="34" charset="0"/>
              </a:rPr>
              <a:t> .al.</a:t>
            </a:r>
          </a:p>
        </p:txBody>
      </p:sp>
    </p:spTree>
    <p:extLst>
      <p:ext uri="{BB962C8B-B14F-4D97-AF65-F5344CB8AC3E}">
        <p14:creationId xmlns:p14="http://schemas.microsoft.com/office/powerpoint/2010/main" xmlns="" val="3376176139"/>
      </p:ext>
    </p:extLst>
  </p:cSld>
  <p:clrMapOvr>
    <a:masterClrMapping/>
  </p:clrMapOvr>
  <p:transition>
    <p:push dir="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7193</TotalTime>
  <Words>2663</Words>
  <Application>Microsoft Office PowerPoint</Application>
  <PresentationFormat>全屏显示(4:3)</PresentationFormat>
  <Paragraphs>410</Paragraphs>
  <Slides>35</Slides>
  <Notes>34</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35</vt:i4>
      </vt:variant>
    </vt:vector>
  </HeadingPairs>
  <TitlesOfParts>
    <vt:vector size="38" baseType="lpstr">
      <vt:lpstr>Office Theme</vt:lpstr>
      <vt:lpstr>Microsoft 公式 3.0</vt:lpstr>
      <vt:lpstr>Equation</vt:lpstr>
      <vt:lpstr>Superpixel Segmentation</vt:lpstr>
      <vt:lpstr>Superpixel Segmentation</vt:lpstr>
      <vt:lpstr>Introduction</vt:lpstr>
      <vt:lpstr>Introduction</vt:lpstr>
      <vt:lpstr>Introduction</vt:lpstr>
      <vt:lpstr>Introduction</vt:lpstr>
      <vt:lpstr>Introduction</vt:lpstr>
      <vt:lpstr>Introduction</vt:lpstr>
      <vt:lpstr>SLIC</vt:lpstr>
      <vt:lpstr>动态聚类法——C-均值法</vt:lpstr>
      <vt:lpstr>动态聚类法——C-均值法</vt:lpstr>
      <vt:lpstr>动态聚类法——C-均值法</vt:lpstr>
      <vt:lpstr>动态聚类法——C-均值法</vt:lpstr>
      <vt:lpstr>动态聚类法——C-均值法</vt:lpstr>
      <vt:lpstr>动态聚类法——C-均值法</vt:lpstr>
      <vt:lpstr>SLIC</vt:lpstr>
      <vt:lpstr>C-均值法与SLIC 算法搜索区域的区别</vt:lpstr>
      <vt:lpstr>SLIC——步骤</vt:lpstr>
      <vt:lpstr>SLIC——步骤</vt:lpstr>
      <vt:lpstr>SLIC——步骤</vt:lpstr>
      <vt:lpstr>SLIC——步骤</vt:lpstr>
      <vt:lpstr>SLIC——算法</vt:lpstr>
      <vt:lpstr>SLIC——实验</vt:lpstr>
      <vt:lpstr>SLIC——实验</vt:lpstr>
      <vt:lpstr>SLIC——实验</vt:lpstr>
      <vt:lpstr>SLIC——应用</vt:lpstr>
      <vt:lpstr>SLIC——应用</vt:lpstr>
      <vt:lpstr>Experimental comparision</vt:lpstr>
      <vt:lpstr>Experimental comparison</vt:lpstr>
      <vt:lpstr>Experimental comparison</vt:lpstr>
      <vt:lpstr>Experimental comparison</vt:lpstr>
      <vt:lpstr>Experimental comparison</vt:lpstr>
      <vt:lpstr>Experimental comparison</vt:lpstr>
      <vt:lpstr>Experimental comparison</vt:lpstr>
      <vt:lpstr>Superpixel Segmentation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BING: Binarized Normed Gradients for Objectness Estimation at 300fps</dc:title>
  <dc:creator>MingMing Cheng</dc:creator>
  <cp:lastModifiedBy>haida2416</cp:lastModifiedBy>
  <cp:revision>814</cp:revision>
  <dcterms:created xsi:type="dcterms:W3CDTF">2014-04-15T14:23:17Z</dcterms:created>
  <dcterms:modified xsi:type="dcterms:W3CDTF">2015-05-19T08:59:04Z</dcterms:modified>
</cp:coreProperties>
</file>

<file path=docProps/thumbnail.jpeg>
</file>